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embeddings/oleObject1.bin" ContentType="application/vnd.openxmlformats-officedocument.oleObject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hdphoto1.wdp" ContentType="image/vnd.ms-photo"/>
  <Override PartName="/ppt/media/image25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jpeg" ContentType="image/jpeg"/>
  <Override PartName="/ppt/media/image29.png" ContentType="image/png"/>
  <Override PartName="/ppt/media/media15.mp4" ContentType="video/mp4"/>
  <Override PartName="/ppt/media/image47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media19.wmv" ContentType="video/x-ms-wmv"/>
  <Override PartName="/ppt/media/media21.mp4" ContentType="video/mp4"/>
  <Override PartName="/ppt/media/image53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6.png" ContentType="image/png"/>
  <Override PartName="/ppt/media/image27.wmf" ContentType="image/x-wmf"/>
  <Override PartName="/ppt/media/image28.png" ContentType="image/png"/>
  <Override PartName="/ppt/media/image30.png" ContentType="image/png"/>
  <Override PartName="/ppt/media/media55.mp4" ContentType="video/mp4"/>
  <Override PartName="/ppt/media/image31.png" ContentType="image/png"/>
  <Override PartName="/ppt/media/image32.png" ContentType="image/png"/>
  <Override PartName="/ppt/media/media57.mp4" ContentType="video/mp4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6.png" ContentType="image/png"/>
  <Override PartName="/ppt/media/image60.png" ContentType="image/png"/>
  <Override PartName="/ppt/media/image61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Для перемещения страницы щёлкните мышью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E012CCB-D0D9-4DA0-9109-4CC5B2F13EED}" type="slidenum"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DE77E59-4E14-4054-AA8A-06773302B1C0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8C5341-D732-4935-8520-06DD706178D1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AA7B2BA-4AE0-410F-BB72-DC9BA7B71A73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93C613E-41E8-40E3-8226-83412C7A76F9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FB892CD-0D7A-453F-B921-1CB878380839}" type="slidenum">
              <a:rPr b="0" lang="ru-RU" sz="1200" strike="noStrike" u="none">
                <a:solidFill>
                  <a:schemeClr val="dk1"/>
                </a:solidFill>
                <a:uFillTx/>
                <a:latin typeface="+mn-lt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300" strike="noStrike" u="none">
                <a:solidFill>
                  <a:srgbClr val="000000"/>
                </a:solidFill>
                <a:uFillTx/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FC164D-EDE3-4C74-BE9F-C4B0487D22D2}" type="slidenum">
              <a:rPr b="0" lang="en-US" sz="1300" strike="noStrike" u="none">
                <a:solidFill>
                  <a:srgbClr val="000000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BB581F9-E6D5-4233-A83C-F08863AE9807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300" strike="noStrike" u="none">
                <a:solidFill>
                  <a:srgbClr val="000000"/>
                </a:solidFill>
                <a:uFillTx/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C4B23F9-9D37-4C8F-9869-2194E221ADDC}" type="slidenum">
              <a:rPr b="0" lang="ru-RU" sz="1300" strike="noStrike" u="none">
                <a:solidFill>
                  <a:srgbClr val="000000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3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3D29A5-26A3-44DC-B1F5-B1B4983A4C5F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1B29FB7-D8B7-40BC-956F-ACA55A4F3CF2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41FB2A-649F-4550-AB61-EDDE0E8076D6}" type="slidenum">
              <a:rPr b="0" lang="ru-RU" sz="12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7BEF5F-652E-4CB5-B17F-7B35503033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microsoft.com/office/2007/relationships/hdphoto" Target="../media/hdphoto1.wdp"/><Relationship Id="rId7" Type="http://schemas.openxmlformats.org/officeDocument/2006/relationships/image" Target="../media/image10.png"/><Relationship Id="rId8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ru-RU" sz="1200" strike="noStrike" u="none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76C9FF5-D32F-42AF-8ED2-0F2EC148A895}" type="slidenum">
              <a:rPr b="0" lang="ru-RU" sz="1200" strike="noStrike" u="none">
                <a:solidFill>
                  <a:srgbClr val="ffffff"/>
                </a:solidFill>
                <a:uFillTx/>
                <a:latin typeface="Calibri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" name="Рисунок 5" descr=""/>
          <p:cNvPicPr/>
          <p:nvPr/>
        </p:nvPicPr>
        <p:blipFill>
          <a:blip r:embed="rId2"/>
          <a:stretch/>
        </p:blipFill>
        <p:spPr>
          <a:xfrm>
            <a:off x="0" y="5845680"/>
            <a:ext cx="12191760" cy="1011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Рисунок 6" descr=""/>
          <p:cNvPicPr/>
          <p:nvPr/>
        </p:nvPicPr>
        <p:blipFill>
          <a:blip r:embed="rId3"/>
          <a:stretch/>
        </p:blipFill>
        <p:spPr>
          <a:xfrm>
            <a:off x="-43920" y="-29880"/>
            <a:ext cx="7195680" cy="64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Рисунок 7" descr=""/>
          <p:cNvPicPr/>
          <p:nvPr/>
        </p:nvPicPr>
        <p:blipFill>
          <a:blip r:embed="rId4"/>
          <a:stretch/>
        </p:blipFill>
        <p:spPr>
          <a:xfrm>
            <a:off x="89640" y="6372720"/>
            <a:ext cx="1684800" cy="452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447640" y="101160"/>
            <a:ext cx="9744120" cy="62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 Light"/>
              </a:rPr>
              <a:t>Образец заголовка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9" name="Объект 6"/>
          <p:cNvGraphicFramePr/>
          <p:nvPr/>
        </p:nvGraphicFramePr>
        <p:xfrm>
          <a:off x="2447640" y="-30960"/>
          <a:ext cx="9888840" cy="92880"/>
        </p:xfrm>
        <a:graphic>
          <a:graphicData uri="http://schemas.openxmlformats.org/presentationml/2006/ole">
            <p:oleObj progId="Photoshop.Image.11" r:id="rId2" spid="">
              <p:embed/>
              <p:pic>
                <p:nvPicPr>
                  <p:cNvPr id="10" name="Объект 6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2447640" y="-30960"/>
                    <a:ext cx="9888840" cy="92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1" name="Picture 2" descr=""/>
          <p:cNvPicPr/>
          <p:nvPr/>
        </p:nvPicPr>
        <p:blipFill>
          <a:blip r:embed="rId4"/>
          <a:srcRect l="0" t="0" r="76518" b="0"/>
          <a:stretch/>
        </p:blipFill>
        <p:spPr>
          <a:xfrm>
            <a:off x="286560" y="116640"/>
            <a:ext cx="402480" cy="255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Рисунок 9" descr=""/>
          <p:cNvPicPr/>
          <p:nvPr/>
        </p:nvPicPr>
        <p:blipFill>
          <a:blip r:embed="rId5"/>
          <a:stretch/>
        </p:blipFill>
        <p:spPr>
          <a:xfrm>
            <a:off x="689400" y="62280"/>
            <a:ext cx="1162800" cy="43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Рисунок 5" descr=""/>
          <p:cNvPicPr/>
          <p:nvPr/>
        </p:nvPicPr>
        <p:blipFill>
          <a:blip r:embed="rId6"/>
          <a:stretch/>
        </p:blipFill>
        <p:spPr>
          <a:xfrm>
            <a:off x="100440" y="6510960"/>
            <a:ext cx="1456920" cy="36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Рисунок 3" descr=""/>
          <p:cNvPicPr/>
          <p:nvPr/>
        </p:nvPicPr>
        <p:blipFill>
          <a:blip r:embed="rId7"/>
          <a:stretch/>
        </p:blipFill>
        <p:spPr>
          <a:xfrm>
            <a:off x="239040" y="441000"/>
            <a:ext cx="718560" cy="617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trike="noStrike" u="none">
                <a:solidFill>
                  <a:schemeClr val="dk1"/>
                </a:solidFill>
                <a:uFillTx/>
                <a:latin typeface="Calibri"/>
              </a:rPr>
              <a:t>Для правки структуры щёлкните мышью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Второй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Третий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"/>
              </a:rPr>
              <a:t>Четвёртый уровень структуры</a:t>
            </a: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dk1"/>
                </a:solidFill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8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447640" y="101160"/>
            <a:ext cx="9544680" cy="680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ru-RU" sz="2800" strike="noStrike" u="none">
                <a:solidFill>
                  <a:srgbClr val="0070c0"/>
                </a:solidFill>
                <a:uFillTx/>
                <a:latin typeface="Calibri Light"/>
              </a:rPr>
              <a:t>Образец заголовка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17" name="Объект 6"/>
          <p:cNvGraphicFramePr/>
          <p:nvPr/>
        </p:nvGraphicFramePr>
        <p:xfrm>
          <a:off x="2447640" y="-30960"/>
          <a:ext cx="9888840" cy="92880"/>
        </p:xfrm>
        <a:graphic>
          <a:graphicData uri="http://schemas.openxmlformats.org/presentationml/2006/ole">
            <p:oleObj progId="Photoshop.Image.11" r:id="rId2" spid="">
              <p:embed/>
              <p:pic>
                <p:nvPicPr>
                  <p:cNvPr id="18" name="Объект 6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2447640" y="-30960"/>
                    <a:ext cx="9888840" cy="92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9" name="Picture 2" descr=""/>
          <p:cNvPicPr/>
          <p:nvPr/>
        </p:nvPicPr>
        <p:blipFill>
          <a:blip r:embed="rId4"/>
          <a:stretch/>
        </p:blipFill>
        <p:spPr>
          <a:xfrm>
            <a:off x="286560" y="116640"/>
            <a:ext cx="402480" cy="255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" name="Picture 2" descr="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sat="11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19280" y="116640"/>
            <a:ext cx="1231560" cy="255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Прямоугольник 11"/>
          <p:cNvSpPr/>
          <p:nvPr/>
        </p:nvSpPr>
        <p:spPr>
          <a:xfrm>
            <a:off x="689400" y="62280"/>
            <a:ext cx="1453320" cy="39636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22" name="Прямоугольник 8"/>
          <p:cNvSpPr/>
          <p:nvPr/>
        </p:nvSpPr>
        <p:spPr>
          <a:xfrm>
            <a:off x="692640" y="66960"/>
            <a:ext cx="1485000" cy="53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23" name="Рисунок 9" descr=""/>
          <p:cNvPicPr/>
          <p:nvPr/>
        </p:nvPicPr>
        <p:blipFill>
          <a:blip r:embed="rId7"/>
          <a:stretch/>
        </p:blipFill>
        <p:spPr>
          <a:xfrm>
            <a:off x="752040" y="39600"/>
            <a:ext cx="1391040" cy="5212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8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05640" y="101160"/>
            <a:ext cx="10972440" cy="61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r" defTabSz="914400">
              <a:lnSpc>
                <a:spcPct val="90000"/>
              </a:lnSpc>
              <a:buNone/>
            </a:pPr>
            <a:r>
              <a:rPr b="0" lang="ru-RU" sz="2800" strike="noStrike" u="none">
                <a:solidFill>
                  <a:srgbClr val="0070c0"/>
                </a:solidFill>
                <a:uFillTx/>
                <a:latin typeface="Calibri Light"/>
              </a:rPr>
              <a:t>Образец заголовка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aphicFrame>
        <p:nvGraphicFramePr>
          <p:cNvPr id="25" name="Объект 6"/>
          <p:cNvGraphicFramePr/>
          <p:nvPr/>
        </p:nvGraphicFramePr>
        <p:xfrm>
          <a:off x="2447640" y="-30960"/>
          <a:ext cx="9888840" cy="92880"/>
        </p:xfrm>
        <a:graphic>
          <a:graphicData uri="http://schemas.openxmlformats.org/presentationml/2006/ole">
            <p:oleObj progId="Photoshop.Image.11" r:id="rId2" spid="">
              <p:embed/>
              <p:pic>
                <p:nvPicPr>
                  <p:cNvPr id="26" name="Объект 6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2447640" y="-30960"/>
                    <a:ext cx="9888840" cy="92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27" name="Picture 2" descr=""/>
          <p:cNvPicPr/>
          <p:nvPr/>
        </p:nvPicPr>
        <p:blipFill>
          <a:blip r:embed="rId4"/>
          <a:stretch/>
        </p:blipFill>
        <p:spPr>
          <a:xfrm>
            <a:off x="141480" y="101160"/>
            <a:ext cx="481320" cy="30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Рисунок 8" descr=""/>
          <p:cNvPicPr/>
          <p:nvPr/>
        </p:nvPicPr>
        <p:blipFill>
          <a:blip r:embed="rId5"/>
          <a:stretch/>
        </p:blipFill>
        <p:spPr>
          <a:xfrm>
            <a:off x="752040" y="39600"/>
            <a:ext cx="1391040" cy="52128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27400" y="1011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ru-RU" sz="32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 Light"/>
              </a:rPr>
              <a:t>Образец заголовка</a:t>
            </a: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30" name="Рисунок 2" descr=""/>
          <p:cNvPicPr/>
          <p:nvPr/>
        </p:nvPicPr>
        <p:blipFill>
          <a:blip r:embed="rId2"/>
          <a:stretch/>
        </p:blipFill>
        <p:spPr>
          <a:xfrm>
            <a:off x="2335320" y="15480"/>
            <a:ext cx="9729360" cy="1004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www.iosotech.com/download/release/InstallIOSO_Lite_v4_1.zip" TargetMode="External"/><Relationship Id="rId2" Type="http://schemas.openxmlformats.org/officeDocument/2006/relationships/hyperlink" Target="http://www.iosotech.com/download/release/InstallIOSO_Lite_v4_1.zip" TargetMode="External"/><Relationship Id="rId3" Type="http://schemas.openxmlformats.org/officeDocument/2006/relationships/hyperlink" Target="https://www.universalmechanism.com/download/10/um10.0.2.46.exe" TargetMode="External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5.mp4"/><Relationship Id="rId2" Type="http://schemas.microsoft.com/office/2007/relationships/media" Target="../media/media15.mp4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video" Target="../media/media19.wmv"/><Relationship Id="rId7" Type="http://schemas.microsoft.com/office/2007/relationships/media" Target="../media/media19.wmv"/><Relationship Id="rId8" Type="http://schemas.openxmlformats.org/officeDocument/2006/relationships/image" Target="../media/image20.png"/><Relationship Id="rId9" Type="http://schemas.openxmlformats.org/officeDocument/2006/relationships/video" Target="../media/media21.mp4"/><Relationship Id="rId10" Type="http://schemas.microsoft.com/office/2007/relationships/media" Target="../media/media21.mp4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7.wmf"/><Relationship Id="rId7" Type="http://schemas.openxmlformats.org/officeDocument/2006/relationships/image" Target="../media/image28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1.png"/><Relationship Id="rId15" Type="http://schemas.openxmlformats.org/officeDocument/2006/relationships/image" Target="../media/image31.png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slideLayout" Target="../slideLayouts/slideLayout2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video" Target="file:///C:/Users/grigoreva_di/Desktop/Working%20directory/&#1055;&#1054;/IOSO/NULL" TargetMode="External"/><Relationship Id="rId4" Type="http://schemas.microsoft.com/office/2007/relationships/media" Target="file:///C:/Users/grigoreva_di/Desktop/Working%20directory/&#1055;&#1054;/IOSO/NULL" TargetMode="External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video" Target="file:///C:/Users/grigoreva_di/Desktop/Working%20directory/&#1055;&#1054;/IOSO/NULL" TargetMode="External"/><Relationship Id="rId8" Type="http://schemas.microsoft.com/office/2007/relationships/media" Target="file:///C:/Users/grigoreva_di/Desktop/Working%20directory/&#1055;&#1054;/IOSO/NULL" TargetMode="External"/><Relationship Id="rId9" Type="http://schemas.openxmlformats.org/officeDocument/2006/relationships/image" Target="../media/image51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55.mp4"/><Relationship Id="rId2" Type="http://schemas.microsoft.com/office/2007/relationships/media" Target="../media/media55.mp4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57.mp4"/><Relationship Id="rId2" Type="http://schemas.microsoft.com/office/2007/relationships/media" Target="../media/media57.mp4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"/>
          <p:cNvSpPr/>
          <p:nvPr/>
        </p:nvSpPr>
        <p:spPr>
          <a:xfrm>
            <a:off x="7492680" y="71280"/>
            <a:ext cx="4206960" cy="1186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”</a:t>
            </a:r>
            <a:r>
              <a:rPr b="0" lang="ru-RU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В мире не происходит ничего, в чем бы не был виден смысл какого-нибудь максимума или минимума</a:t>
            </a:r>
            <a:r>
              <a:rPr b="0" lang="en-US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”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Леонард Эйлер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Подзаголовок 26"/>
          <p:cNvSpPr/>
          <p:nvPr/>
        </p:nvSpPr>
        <p:spPr>
          <a:xfrm>
            <a:off x="1571400" y="2178720"/>
            <a:ext cx="8182440" cy="2499840"/>
          </a:xfrm>
          <a:prstGeom prst="rect">
            <a:avLst/>
          </a:prstGeom>
          <a:solidFill>
            <a:srgbClr val="ebf1f9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  <a:spcBef>
                <a:spcPts val="1400"/>
              </a:spcBef>
              <a:tabLst>
                <a:tab algn="l" pos="0"/>
              </a:tabLst>
            </a:pPr>
            <a:r>
              <a:rPr b="1" lang="ru-RU" sz="2800" strike="noStrike" u="none">
                <a:solidFill>
                  <a:srgbClr val="000000"/>
                </a:solidFill>
                <a:uFillTx/>
                <a:latin typeface="Arial"/>
              </a:rPr>
              <a:t>Интеграция ПО «Универсальный механизм» в платформу управления расчетами </a:t>
            </a:r>
            <a:r>
              <a:rPr b="1" lang="en-US" sz="2800" strike="noStrike" u="none">
                <a:solidFill>
                  <a:srgbClr val="000000"/>
                </a:solidFill>
                <a:uFillTx/>
                <a:latin typeface="Arial"/>
              </a:rPr>
              <a:t>IOSO</a:t>
            </a:r>
            <a:r>
              <a:rPr b="1" lang="ru-RU" sz="2800" strike="noStrike" u="none">
                <a:solidFill>
                  <a:srgbClr val="000000"/>
                </a:solidFill>
                <a:uFillTx/>
                <a:latin typeface="Arial"/>
              </a:rPr>
              <a:t> для решения задач вариантных расчетов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8"/>
          <p:cNvSpPr/>
          <p:nvPr/>
        </p:nvSpPr>
        <p:spPr>
          <a:xfrm>
            <a:off x="994320" y="734400"/>
            <a:ext cx="11124720" cy="7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III.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Анализ полученных результатов.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Интеграция </a:t>
            </a: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 «Универсальным механизмом»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60" name="Рисунок 6" descr=""/>
          <p:cNvPicPr/>
          <p:nvPr/>
        </p:nvPicPr>
        <p:blipFill>
          <a:blip r:embed="rId1"/>
          <a:stretch/>
        </p:blipFill>
        <p:spPr>
          <a:xfrm>
            <a:off x="1087200" y="1189440"/>
            <a:ext cx="6603120" cy="5383800"/>
          </a:xfrm>
          <a:prstGeom prst="rect">
            <a:avLst/>
          </a:prstGeom>
          <a:noFill/>
          <a:ln w="0">
            <a:solidFill>
              <a:srgbClr val="4472c4">
                <a:lumMod val="75000"/>
              </a:srgbClr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  <p:sp>
        <p:nvSpPr>
          <p:cNvPr id="161" name="TextBox 8"/>
          <p:cNvSpPr/>
          <p:nvPr/>
        </p:nvSpPr>
        <p:spPr>
          <a:xfrm>
            <a:off x="7835760" y="1126800"/>
            <a:ext cx="3817080" cy="16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Найденное решение (№56) с координатами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(0.11; 0.11)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обеспечивает отсутствие биения диска.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2" name="TextBox 9"/>
          <p:cNvSpPr/>
          <p:nvPr/>
        </p:nvSpPr>
        <p:spPr>
          <a:xfrm>
            <a:off x="7921080" y="2622600"/>
            <a:ext cx="3817080" cy="26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В платформе имеется инструментарий аппроксимации для построения суррогатных моделей на основе проведенных численных исследований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transition spd="slow" advTm="84000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8"/>
          <p:cNvSpPr/>
          <p:nvPr/>
        </p:nvSpPr>
        <p:spPr>
          <a:xfrm>
            <a:off x="1734480" y="808920"/>
            <a:ext cx="11124720" cy="7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III.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Анализ полученных результатов.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Интеграция </a:t>
            </a: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 «Универсальным механизмом»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5" name="TextBox 9"/>
          <p:cNvSpPr/>
          <p:nvPr/>
        </p:nvSpPr>
        <p:spPr>
          <a:xfrm>
            <a:off x="7550640" y="1344600"/>
            <a:ext cx="3817080" cy="26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В платформе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IOSO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имеется инструментарий аппроксимации для построения суррогатных моделей на основе проведенных численных исследований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6" name="Рисунок 3" descr=""/>
          <p:cNvPicPr/>
          <p:nvPr/>
        </p:nvPicPr>
        <p:blipFill>
          <a:blip r:embed="rId1"/>
          <a:stretch/>
        </p:blipFill>
        <p:spPr>
          <a:xfrm>
            <a:off x="638280" y="1344600"/>
            <a:ext cx="6658560" cy="4597560"/>
          </a:xfrm>
          <a:prstGeom prst="rect">
            <a:avLst/>
          </a:prstGeom>
          <a:noFill/>
          <a:ln w="0">
            <a:solidFill>
              <a:srgbClr val="4472c4">
                <a:lumMod val="75000"/>
              </a:srgbClr>
            </a:solidFill>
          </a:ln>
          <a:effectLst>
            <a:outerShdw algn="tl" blurRad="50760" dir="2700000" dist="37674" rotWithShape="0">
              <a:srgbClr val="000000">
                <a:alpha val="40000"/>
              </a:srgbClr>
            </a:outerShdw>
          </a:effectLst>
        </p:spPr>
      </p:pic>
    </p:spTree>
  </p:cSld>
  <p:transition spd="slow" advTm="84000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Надпись 2"/>
          <p:cNvSpPr/>
          <p:nvPr/>
        </p:nvSpPr>
        <p:spPr>
          <a:xfrm>
            <a:off x="2528280" y="1153080"/>
            <a:ext cx="7392960" cy="33055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457200">
              <a:lnSpc>
                <a:spcPct val="150000"/>
              </a:lnSpc>
              <a:spcAft>
                <a:spcPts val="601"/>
              </a:spcAft>
            </a:pPr>
            <a:r>
              <a:rPr b="0" lang="ru-RU" sz="1600" strike="noStrike" u="none">
                <a:solidFill>
                  <a:srgbClr val="000000"/>
                </a:solidFill>
                <a:uFillTx/>
                <a:latin typeface="Calibri"/>
                <a:ea typeface="Times New Roman"/>
              </a:rPr>
              <a:t>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TextBox 1"/>
          <p:cNvSpPr/>
          <p:nvPr/>
        </p:nvSpPr>
        <p:spPr>
          <a:xfrm>
            <a:off x="7439400" y="71280"/>
            <a:ext cx="4260240" cy="1156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”</a:t>
            </a:r>
            <a:r>
              <a:rPr b="0" lang="ru-RU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В мире не происходит ничего, в чем бы не был виден смысл какого-нибудь максимума или минимума</a:t>
            </a:r>
            <a:r>
              <a:rPr b="0" lang="en-US" sz="18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”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0" lang="ru-RU" sz="1600" strike="noStrike" u="none">
                <a:solidFill>
                  <a:schemeClr val="lt2">
                    <a:lumMod val="10000"/>
                  </a:schemeClr>
                </a:solidFill>
                <a:uFillTx/>
                <a:latin typeface="Calibri"/>
              </a:rPr>
              <a:t>Леонард Эйлер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TextBox 6"/>
          <p:cNvSpPr/>
          <p:nvPr/>
        </p:nvSpPr>
        <p:spPr>
          <a:xfrm>
            <a:off x="699480" y="2233080"/>
            <a:ext cx="8510040" cy="280980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/>
          </a:bodyPr>
          <a:p>
            <a:pPr algn="r" defTabSz="914400">
              <a:lnSpc>
                <a:spcPct val="15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0" name="TextBox 7"/>
          <p:cNvSpPr/>
          <p:nvPr/>
        </p:nvSpPr>
        <p:spPr>
          <a:xfrm>
            <a:off x="3202920" y="2233080"/>
            <a:ext cx="8510040" cy="280980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 fontScale="55000" lnSpcReduction="19999"/>
          </a:bodyPr>
          <a:p>
            <a:pPr algn="r" defTabSz="914400">
              <a:lnSpc>
                <a:spcPct val="150000"/>
              </a:lnSpc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Предлагаем самостоятельно оценить программы </a:t>
            </a: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IOSO </a:t>
            </a: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и «Универсальный механизм» для выполнения вариантных расчетов.  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50000"/>
              </a:lnSpc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Триал версия </a:t>
            </a:r>
            <a:r>
              <a:rPr b="1" lang="en-US" sz="3200" strike="noStrike" u="none">
                <a:solidFill>
                  <a:schemeClr val="dk1"/>
                </a:solidFill>
                <a:uFillTx/>
                <a:latin typeface="Calibri"/>
              </a:rPr>
              <a:t>IOSO</a:t>
            </a: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 4.1</a:t>
            </a: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для опытной эксплуатации</a:t>
            </a: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br>
              <a:rPr sz="3200"/>
            </a:b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(бесплатная лицензия до 1 июля2025г.) </a:t>
            </a:r>
            <a:r>
              <a:rPr b="0" lang="ru-RU" sz="3200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Ссылка для скачивания </a:t>
            </a:r>
            <a:r>
              <a:rPr b="0" lang="en-US" sz="3200" strike="noStrike" u="sng">
                <a:solidFill>
                  <a:srgbClr val="0070c0"/>
                </a:solidFill>
                <a:uFillTx/>
                <a:latin typeface="Calibri"/>
                <a:hlinkClick r:id="rId2"/>
              </a:rPr>
              <a:t>IOSO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50000"/>
              </a:lnSpc>
            </a:pPr>
            <a:r>
              <a:rPr b="0" lang="ru-RU" sz="3200" strike="noStrike" u="sng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Скачать «</a:t>
            </a:r>
            <a:r>
              <a:rPr b="0" lang="ru-RU" sz="3200" strike="noStrike" u="sng">
                <a:solidFill>
                  <a:schemeClr val="accent1">
                    <a:lumMod val="75000"/>
                  </a:schemeClr>
                </a:solidFill>
                <a:uFillTx/>
                <a:latin typeface="Calibri"/>
                <a:hlinkClick r:id="rId3"/>
              </a:rPr>
              <a:t>Универсальный</a:t>
            </a:r>
            <a:r>
              <a:rPr b="0" lang="ru-RU" sz="3200" strike="noStrike" u="sng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 механизм»</a:t>
            </a:r>
            <a:r>
              <a:rPr b="0" lang="en-US" sz="3200" strike="noStrike" u="sng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 </a:t>
            </a:r>
            <a:r>
              <a:rPr b="0" lang="ru-RU" sz="3200" strike="noStrike" u="sng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версии 10  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50000"/>
              </a:lnSpc>
            </a:pPr>
            <a:r>
              <a:rPr b="0" lang="ru-RU" sz="3200" strike="noStrike" u="none">
                <a:solidFill>
                  <a:schemeClr val="dk1"/>
                </a:solidFill>
                <a:uFillTx/>
                <a:latin typeface="Calibri"/>
              </a:rPr>
              <a:t>Совместное решение задач повышения эффективности с использованием газо-гидродинамических, моделей динамики и кинематики механических систем и инструментария многомерной многодисциплинарной оптимизации</a:t>
            </a: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 defTabSz="914400">
              <a:lnSpc>
                <a:spcPct val="150000"/>
              </a:lnSpc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1" name="Рисунок 8" descr=""/>
          <p:cNvPicPr/>
          <p:nvPr/>
        </p:nvPicPr>
        <p:blipFill>
          <a:blip r:embed="rId4"/>
          <a:stretch/>
        </p:blipFill>
        <p:spPr>
          <a:xfrm>
            <a:off x="1150920" y="3035880"/>
            <a:ext cx="1605960" cy="12045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72" name="TextBox 9"/>
          <p:cNvSpPr/>
          <p:nvPr/>
        </p:nvSpPr>
        <p:spPr>
          <a:xfrm>
            <a:off x="2169000" y="1168560"/>
            <a:ext cx="7590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36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 Light"/>
              </a:rPr>
              <a:t>Предложения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"/>
          <p:cNvSpPr/>
          <p:nvPr/>
        </p:nvSpPr>
        <p:spPr>
          <a:xfrm>
            <a:off x="1109880" y="790200"/>
            <a:ext cx="1047528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457200">
              <a:lnSpc>
                <a:spcPct val="100000"/>
              </a:lnSpc>
            </a:pPr>
            <a:r>
              <a:rPr b="1" lang="ru-RU" sz="2000" strike="noStrike" u="none">
                <a:solidFill>
                  <a:srgbClr val="000000"/>
                </a:solidFill>
                <a:uFillTx/>
                <a:latin typeface="Segoe UI"/>
              </a:rPr>
              <a:t>Цифровая Фабрика (Digital Factory) - 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Segoe UI"/>
              </a:rPr>
              <a:t>характеризуется использованием цифровых двойников, технологий цифрового моделирования и </a:t>
            </a:r>
            <a:r>
              <a:rPr b="1" lang="ru-RU" sz="2000" strike="noStrike" u="none">
                <a:solidFill>
                  <a:srgbClr val="0070c0"/>
                </a:solidFill>
                <a:uFillTx/>
                <a:latin typeface="Segoe UI"/>
              </a:rPr>
              <a:t>оптимизации</a:t>
            </a:r>
            <a:r>
              <a:rPr b="0" lang="ru-RU" sz="2000" strike="noStrike" u="none">
                <a:solidFill>
                  <a:srgbClr val="000000"/>
                </a:solidFill>
                <a:uFillTx/>
                <a:latin typeface="Segoe UI"/>
              </a:rPr>
              <a:t> при проектирования как самих изделий, так и производственных процессов на протяжении жизненного цикла.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Прямоугольник 4"/>
          <p:cNvSpPr/>
          <p:nvPr/>
        </p:nvSpPr>
        <p:spPr>
          <a:xfrm>
            <a:off x="2848320" y="2271240"/>
            <a:ext cx="184320" cy="2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endParaRPr b="0" lang="ru-RU" sz="135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1" name="Picture 2" descr="Ð¦Ð¸ÑÑÐ¾Ð²Ð°Ñ Ð¸Ð½Ð´ÑÑÑÑÐ¸Ñ 4.0"/>
          <p:cNvPicPr/>
          <p:nvPr/>
        </p:nvPicPr>
        <p:blipFill>
          <a:blip r:embed="rId1"/>
          <a:stretch/>
        </p:blipFill>
        <p:spPr>
          <a:xfrm>
            <a:off x="4605480" y="2271240"/>
            <a:ext cx="3307320" cy="214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Прямоугольник 5"/>
          <p:cNvSpPr/>
          <p:nvPr/>
        </p:nvSpPr>
        <p:spPr>
          <a:xfrm>
            <a:off x="994320" y="4448520"/>
            <a:ext cx="1039536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ru-RU" sz="2000" strike="noStrike" u="none">
                <a:solidFill>
                  <a:srgbClr val="262626"/>
                </a:solidFill>
                <a:uFillTx/>
                <a:latin typeface="Calibri"/>
              </a:rPr>
              <a:t>Практика компьютерного моделирования: </a:t>
            </a:r>
            <a:br>
              <a:rPr sz="2000"/>
            </a:br>
            <a:r>
              <a:rPr b="0" lang="ru-RU" sz="2000" strike="noStrike" u="none">
                <a:solidFill>
                  <a:srgbClr val="262626"/>
                </a:solidFill>
                <a:uFillTx/>
                <a:latin typeface="Calibri"/>
              </a:rPr>
              <a:t>обратные задачи, задачи синтеза, использование элементов и систем </a:t>
            </a:r>
            <a:r>
              <a:rPr b="1" lang="ru-RU" sz="2000" strike="noStrike" u="none">
                <a:solidFill>
                  <a:srgbClr val="0070c0"/>
                </a:solidFill>
                <a:uFillTx/>
                <a:latin typeface="Calibri"/>
              </a:rPr>
              <a:t>искусственного интеллекта, оптимизация.</a:t>
            </a:r>
            <a:br>
              <a:rPr sz="2000"/>
            </a:br>
            <a:r>
              <a:rPr b="1" lang="ru-RU" sz="2000" strike="noStrike" u="none">
                <a:solidFill>
                  <a:srgbClr val="262626"/>
                </a:solidFill>
                <a:uFillTx/>
                <a:latin typeface="Calibri"/>
              </a:rPr>
              <a:t> </a:t>
            </a:r>
            <a:br>
              <a:rPr sz="2000"/>
            </a:br>
            <a:r>
              <a:rPr b="0" lang="ru-RU" sz="2000" strike="noStrike" u="none">
                <a:solidFill>
                  <a:srgbClr val="262626"/>
                </a:solidFill>
                <a:uFillTx/>
                <a:latin typeface="Calibri"/>
              </a:rPr>
              <a:t>Расчеты </a:t>
            </a:r>
            <a:r>
              <a:rPr b="1" lang="ru-RU" sz="2000" strike="noStrike" u="none">
                <a:solidFill>
                  <a:srgbClr val="0070c0"/>
                </a:solidFill>
                <a:uFillTx/>
                <a:latin typeface="Calibri"/>
              </a:rPr>
              <a:t>оптимальных</a:t>
            </a:r>
            <a:r>
              <a:rPr b="0" lang="ru-RU" sz="2000" strike="noStrike" u="none">
                <a:solidFill>
                  <a:srgbClr val="262626"/>
                </a:solidFill>
                <a:uFillTx/>
                <a:latin typeface="Calibri"/>
              </a:rPr>
              <a:t> технических, технологических, конструкторских, управленческих и иных решений.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2447640" y="101160"/>
            <a:ext cx="8060760" cy="62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uFillTx/>
                <a:latin typeface="Calibri"/>
              </a:rPr>
              <a:t>Индустрия 4.0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transition spd="slow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4040" y="3912840"/>
            <a:ext cx="4609800" cy="2597040"/>
          </a:xfrm>
          <a:prstGeom prst="rect">
            <a:avLst/>
          </a:prstGeom>
          <a:ln w="0">
            <a:noFill/>
          </a:ln>
        </p:spPr>
      </p:pic>
      <p:sp>
        <p:nvSpPr>
          <p:cNvPr id="45" name="TextBox 2"/>
          <p:cNvSpPr/>
          <p:nvPr/>
        </p:nvSpPr>
        <p:spPr>
          <a:xfrm>
            <a:off x="354240" y="1004400"/>
            <a:ext cx="6140520" cy="25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trike="noStrike" u="none">
                <a:solidFill>
                  <a:srgbClr val="53548a"/>
                </a:solidFill>
                <a:uFillTx/>
                <a:latin typeface="Calibri"/>
              </a:rPr>
              <a:t>Моделирование </a:t>
            </a:r>
            <a:r>
              <a:rPr b="1" lang="en-US" sz="1800" strike="noStrike" u="none">
                <a:solidFill>
                  <a:srgbClr val="53548a"/>
                </a:solidFill>
                <a:uFillTx/>
                <a:latin typeface="Calibri"/>
              </a:rPr>
              <a:t>+</a:t>
            </a:r>
            <a:r>
              <a:rPr b="1" lang="ru-RU" sz="1800" strike="noStrike" u="none">
                <a:solidFill>
                  <a:srgbClr val="53548a"/>
                </a:solidFill>
                <a:uFillTx/>
                <a:latin typeface="Calibri"/>
              </a:rPr>
              <a:t> оптимизация: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 </a:t>
            </a: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Отработка возможности удовлетворения требованиям ТЗ этапе эскизного проектирования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 </a:t>
            </a: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Создание конкурентоспособных образцов технической продукции за счет достижение максимально возможной эффективности объекта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 </a:t>
            </a: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Автоматизация процесса поиска наилучших решений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-21600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Calibri Light"/>
              </a:rPr>
              <a:t>Сокращение сроков и стоимости проектирования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" name="Picture 2" descr=""/>
          <p:cNvPicPr/>
          <p:nvPr/>
        </p:nvPicPr>
        <p:blipFill>
          <a:blip r:embed="rId4"/>
          <a:stretch/>
        </p:blipFill>
        <p:spPr>
          <a:xfrm>
            <a:off x="6572160" y="1270080"/>
            <a:ext cx="2749320" cy="20620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2" descr=""/>
          <p:cNvPicPr/>
          <p:nvPr/>
        </p:nvPicPr>
        <p:blipFill>
          <a:blip r:embed="rId5"/>
          <a:stretch/>
        </p:blipFill>
        <p:spPr>
          <a:xfrm>
            <a:off x="9542160" y="1270080"/>
            <a:ext cx="2502360" cy="20620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447640" y="101160"/>
            <a:ext cx="9744120" cy="62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50000"/>
                  </a:schemeClr>
                </a:solidFill>
                <a:uFillTx/>
                <a:latin typeface="Calibri"/>
              </a:rPr>
              <a:t>Моделирование + Оптимизация в проектировании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49" name="" descr="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r:embed="rId7"/>
              </p:ext>
            </p:extLst>
          </p:nvPr>
        </p:nvPicPr>
        <p:blipFill>
          <a:blip r:embed="rId8"/>
          <a:srcRect l="6629" t="2623" r="4534" b="2623"/>
          <a:stretch>
            <a:fillRect/>
          </a:stretch>
        </p:blipFill>
        <p:spPr>
          <a:xfrm>
            <a:off x="7680600" y="3880800"/>
            <a:ext cx="1641240" cy="263484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r:embed="rId10"/>
              </p:ext>
            </p:extLst>
          </p:nvPr>
        </p:nvPicPr>
        <p:blipFill>
          <a:blip r:embed="rId11"/>
          <a:srcRect l="0" t="0" r="26197" b="0"/>
          <a:stretch>
            <a:fillRect/>
          </a:stretch>
        </p:blipFill>
        <p:spPr>
          <a:xfrm>
            <a:off x="9636840" y="3935160"/>
            <a:ext cx="2408040" cy="259848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12" descr=""/>
          <p:cNvPicPr/>
          <p:nvPr/>
        </p:nvPicPr>
        <p:blipFill>
          <a:blip r:embed="rId12"/>
          <a:srcRect l="-253" t="-2386" r="44144" b="2386"/>
          <a:stretch/>
        </p:blipFill>
        <p:spPr>
          <a:xfrm>
            <a:off x="5298120" y="3806640"/>
            <a:ext cx="2245320" cy="2733120"/>
          </a:xfrm>
          <a:prstGeom prst="rect">
            <a:avLst/>
          </a:prstGeom>
          <a:noFill/>
          <a:ln w="0">
            <a:noFill/>
          </a:ln>
          <a:effectLst>
            <a:outerShdw algn="tl" blurRad="36828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2" name="TextBox 4"/>
          <p:cNvSpPr/>
          <p:nvPr/>
        </p:nvSpPr>
        <p:spPr>
          <a:xfrm>
            <a:off x="989280" y="3573720"/>
            <a:ext cx="3357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Динамика и кинематика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TextBox 11"/>
          <p:cNvSpPr/>
          <p:nvPr/>
        </p:nvSpPr>
        <p:spPr>
          <a:xfrm>
            <a:off x="9856800" y="900720"/>
            <a:ext cx="206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Газовая динамика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" name="TextBox 13"/>
          <p:cNvSpPr/>
          <p:nvPr/>
        </p:nvSpPr>
        <p:spPr>
          <a:xfrm>
            <a:off x="7214040" y="900720"/>
            <a:ext cx="206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Аэродинамика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" name="TextBox 14"/>
          <p:cNvSpPr/>
          <p:nvPr/>
        </p:nvSpPr>
        <p:spPr>
          <a:xfrm>
            <a:off x="7767720" y="3521160"/>
            <a:ext cx="206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Теплообмен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" name="TextBox 15"/>
          <p:cNvSpPr/>
          <p:nvPr/>
        </p:nvSpPr>
        <p:spPr>
          <a:xfrm>
            <a:off x="10360800" y="3543480"/>
            <a:ext cx="206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Литье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TextBox 16"/>
          <p:cNvSpPr/>
          <p:nvPr/>
        </p:nvSpPr>
        <p:spPr>
          <a:xfrm>
            <a:off x="6014880" y="3543480"/>
            <a:ext cx="206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Передачи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4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4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" restart="whenNotActive" nodeType="interactiveSeq" fill="hold">
                <p:stCondLst>
                  <p:cond delay="0" evt="onClick">
                    <p:tgtEl>
                      <p:spTgt spid="49"/>
                    </p:tgtEl>
                  </p:cond>
                </p:stCondLst>
                <p:childTnLst>
                  <p:par>
                    <p:cTn id="12" fill="hold">
                      <p:stCondLst>
                        <p:cond delay="0" evt="onClick">
                          <p:tgtEl>
                            <p:spTgt spid="49"/>
                          </p:tgtEl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with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  <p:endCondLst>
                    <p:cond delay="0" evt="onNext"/>
                  </p:endCondLst>
                </p:cTn>
                <p:tgtEl>
                  <p:spTgt spid="50"/>
                </p:tgtEl>
              </p:cMediaNode>
            </p:video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>
              <p:cTn id="16" restart="whenNotActive" nodeType="interactiveSeq" fill="hold">
                <p:stCondLst>
                  <p:cond delay="0" evt="onClick">
                    <p:tgtEl>
                      <p:spTgt spid="44"/>
                    </p:tgtEl>
                  </p:cond>
                </p:stCondLst>
                <p:childTnLst>
                  <p:par>
                    <p:cTn id="17" fill="hold">
                      <p:stCondLst>
                        <p:cond delay="0" evt="onClick">
                          <p:tgtEl>
                            <p:spTgt spid="44"/>
                          </p:tgtEl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1" descr=""/>
          <p:cNvPicPr/>
          <p:nvPr/>
        </p:nvPicPr>
        <p:blipFill>
          <a:blip r:embed="rId1"/>
          <a:stretch/>
        </p:blipFill>
        <p:spPr>
          <a:xfrm>
            <a:off x="8842680" y="1198080"/>
            <a:ext cx="2463480" cy="17496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59" name="Прямая соединительная линия 45"/>
          <p:cNvCxnSpPr/>
          <p:nvPr/>
        </p:nvCxnSpPr>
        <p:spPr>
          <a:xfrm>
            <a:off x="4568760" y="2856240"/>
            <a:ext cx="15480" cy="2228040"/>
          </a:xfrm>
          <a:prstGeom prst="straightConnector1">
            <a:avLst/>
          </a:prstGeom>
          <a:ln w="12700">
            <a:solidFill>
              <a:srgbClr val="0d0d0d"/>
            </a:solidFill>
            <a:round/>
          </a:ln>
        </p:spPr>
      </p:cxnSp>
      <p:sp>
        <p:nvSpPr>
          <p:cNvPr id="60" name="TextBox 44"/>
          <p:cNvSpPr/>
          <p:nvPr/>
        </p:nvSpPr>
        <p:spPr>
          <a:xfrm>
            <a:off x="3413880" y="2450520"/>
            <a:ext cx="4996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trike="noStrike" u="none">
                <a:solidFill>
                  <a:srgbClr val="21222b"/>
                </a:solidFill>
                <a:uFillTx/>
                <a:latin typeface="Arial"/>
              </a:rPr>
              <a:t>X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61" name="Прямая со стрелкой 46"/>
          <p:cNvCxnSpPr/>
          <p:nvPr/>
        </p:nvCxnSpPr>
        <p:spPr>
          <a:xfrm>
            <a:off x="2993040" y="4970520"/>
            <a:ext cx="433800" cy="36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62" name="Прямая со стрелкой 46"/>
          <p:cNvCxnSpPr/>
          <p:nvPr/>
        </p:nvCxnSpPr>
        <p:spPr>
          <a:xfrm flipH="1">
            <a:off x="2993040" y="5187960"/>
            <a:ext cx="432360" cy="36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pic>
        <p:nvPicPr>
          <p:cNvPr id="63" name="Picture 38" descr="XP icon my computer"/>
          <p:cNvPicPr/>
          <p:nvPr/>
        </p:nvPicPr>
        <p:blipFill>
          <a:blip r:embed="rId2"/>
          <a:stretch/>
        </p:blipFill>
        <p:spPr>
          <a:xfrm>
            <a:off x="1267560" y="1982520"/>
            <a:ext cx="1581480" cy="1583640"/>
          </a:xfrm>
          <a:prstGeom prst="rect">
            <a:avLst/>
          </a:prstGeom>
          <a:noFill/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64" name="Picture 4" descr=""/>
          <p:cNvPicPr/>
          <p:nvPr/>
        </p:nvPicPr>
        <p:blipFill>
          <a:blip r:embed="rId3"/>
          <a:stretch/>
        </p:blipFill>
        <p:spPr>
          <a:xfrm>
            <a:off x="6546600" y="4644720"/>
            <a:ext cx="1751040" cy="175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Picture 4" descr=""/>
          <p:cNvPicPr/>
          <p:nvPr/>
        </p:nvPicPr>
        <p:blipFill>
          <a:blip r:embed="rId4"/>
          <a:stretch/>
        </p:blipFill>
        <p:spPr>
          <a:xfrm>
            <a:off x="8908560" y="4644720"/>
            <a:ext cx="1689840" cy="16923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66" name="Прямая соединительная линия 55"/>
          <p:cNvCxnSpPr/>
          <p:nvPr/>
        </p:nvCxnSpPr>
        <p:spPr>
          <a:xfrm>
            <a:off x="5767200" y="4573080"/>
            <a:ext cx="4394520" cy="11520"/>
          </a:xfrm>
          <a:prstGeom prst="straightConnector1">
            <a:avLst/>
          </a:prstGeom>
          <a:ln w="9525">
            <a:solidFill>
              <a:srgbClr val="373864"/>
            </a:solidFill>
            <a:round/>
          </a:ln>
        </p:spPr>
      </p:cxnSp>
      <p:cxnSp>
        <p:nvCxnSpPr>
          <p:cNvPr id="67" name="Прямая соединительная линия 57"/>
          <p:cNvCxnSpPr/>
          <p:nvPr/>
        </p:nvCxnSpPr>
        <p:spPr>
          <a:xfrm flipV="1">
            <a:off x="7680240" y="4573080"/>
            <a:ext cx="360" cy="287640"/>
          </a:xfrm>
          <a:prstGeom prst="straightConnector1">
            <a:avLst/>
          </a:prstGeom>
          <a:ln w="9525">
            <a:solidFill>
              <a:srgbClr val="373864"/>
            </a:solidFill>
            <a:round/>
          </a:ln>
        </p:spPr>
      </p:cxnSp>
      <p:cxnSp>
        <p:nvCxnSpPr>
          <p:cNvPr id="68" name="Прямая соединительная линия 62"/>
          <p:cNvCxnSpPr/>
          <p:nvPr/>
        </p:nvCxnSpPr>
        <p:spPr>
          <a:xfrm flipH="1" flipV="1">
            <a:off x="10135440" y="2558520"/>
            <a:ext cx="34200" cy="2302200"/>
          </a:xfrm>
          <a:prstGeom prst="straightConnector1">
            <a:avLst/>
          </a:prstGeom>
          <a:ln w="9525">
            <a:solidFill>
              <a:srgbClr val="373864"/>
            </a:solidFill>
            <a:round/>
          </a:ln>
        </p:spPr>
      </p:cxnSp>
      <p:pic>
        <p:nvPicPr>
          <p:cNvPr id="69" name="Picture 38" descr="XP icon my computer"/>
          <p:cNvPicPr/>
          <p:nvPr/>
        </p:nvPicPr>
        <p:blipFill>
          <a:blip r:embed="rId5"/>
          <a:stretch/>
        </p:blipFill>
        <p:spPr>
          <a:xfrm>
            <a:off x="1174320" y="4596120"/>
            <a:ext cx="1494720" cy="1492560"/>
          </a:xfrm>
          <a:prstGeom prst="rect">
            <a:avLst/>
          </a:prstGeom>
          <a:noFill/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70" name="Picture 2" descr=""/>
          <p:cNvPicPr/>
          <p:nvPr/>
        </p:nvPicPr>
        <p:blipFill>
          <a:blip r:embed="rId6"/>
          <a:stretch/>
        </p:blipFill>
        <p:spPr>
          <a:xfrm>
            <a:off x="1025280" y="3011040"/>
            <a:ext cx="767880" cy="100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Блок-схема: процесс 68"/>
          <p:cNvSpPr/>
          <p:nvPr/>
        </p:nvSpPr>
        <p:spPr>
          <a:xfrm>
            <a:off x="10779120" y="1274040"/>
            <a:ext cx="807840" cy="367200"/>
          </a:xfrm>
          <a:prstGeom prst="flowChartProcess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>
            <a:solidFill>
              <a:srgbClr val="70ad47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lt1"/>
                </a:solidFill>
                <a:uFillTx/>
                <a:latin typeface="Calibri"/>
              </a:rPr>
              <a:t>CFD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72" name="Прямая соединительная линия 72"/>
          <p:cNvCxnSpPr/>
          <p:nvPr/>
        </p:nvCxnSpPr>
        <p:spPr>
          <a:xfrm>
            <a:off x="4568760" y="4584240"/>
            <a:ext cx="621000" cy="360"/>
          </a:xfrm>
          <a:prstGeom prst="straightConnector1">
            <a:avLst/>
          </a:prstGeom>
          <a:ln w="12700">
            <a:solidFill>
              <a:srgbClr val="0d0d0d"/>
            </a:solidFill>
            <a:round/>
          </a:ln>
        </p:spPr>
      </p:cxnSp>
      <p:cxnSp>
        <p:nvCxnSpPr>
          <p:cNvPr id="73" name="Прямая соединительная линия 73"/>
          <p:cNvCxnSpPr/>
          <p:nvPr/>
        </p:nvCxnSpPr>
        <p:spPr>
          <a:xfrm flipV="1">
            <a:off x="2570040" y="2856240"/>
            <a:ext cx="1999080" cy="10080"/>
          </a:xfrm>
          <a:prstGeom prst="straightConnector1">
            <a:avLst/>
          </a:prstGeom>
          <a:ln w="12700">
            <a:solidFill>
              <a:srgbClr val="0d0d0d"/>
            </a:solidFill>
            <a:round/>
          </a:ln>
        </p:spPr>
      </p:cxnSp>
      <p:sp>
        <p:nvSpPr>
          <p:cNvPr id="74" name="TextBox 74"/>
          <p:cNvSpPr/>
          <p:nvPr/>
        </p:nvSpPr>
        <p:spPr>
          <a:xfrm>
            <a:off x="5194440" y="4215960"/>
            <a:ext cx="4996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800" strike="noStrike" u="none">
                <a:solidFill>
                  <a:srgbClr val="21222b"/>
                </a:solidFill>
                <a:uFillTx/>
                <a:latin typeface="Arial"/>
              </a:rPr>
              <a:t>…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75" name="Прямая со стрелкой 46"/>
          <p:cNvCxnSpPr/>
          <p:nvPr/>
        </p:nvCxnSpPr>
        <p:spPr>
          <a:xfrm>
            <a:off x="3429360" y="2777400"/>
            <a:ext cx="433800" cy="36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76" name="Прямая со стрелкой 46"/>
          <p:cNvCxnSpPr/>
          <p:nvPr/>
        </p:nvCxnSpPr>
        <p:spPr>
          <a:xfrm flipH="1">
            <a:off x="3413520" y="2963160"/>
            <a:ext cx="432360" cy="36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sp>
        <p:nvSpPr>
          <p:cNvPr id="77" name="TextBox 44"/>
          <p:cNvSpPr/>
          <p:nvPr/>
        </p:nvSpPr>
        <p:spPr>
          <a:xfrm>
            <a:off x="2921760" y="4683240"/>
            <a:ext cx="4996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trike="noStrike" u="none">
                <a:solidFill>
                  <a:srgbClr val="21222b"/>
                </a:solidFill>
                <a:uFillTx/>
                <a:latin typeface="Arial"/>
              </a:rPr>
              <a:t>X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TextBox 44"/>
          <p:cNvSpPr/>
          <p:nvPr/>
        </p:nvSpPr>
        <p:spPr>
          <a:xfrm>
            <a:off x="2921760" y="5188320"/>
            <a:ext cx="4996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trike="noStrike" u="none">
                <a:solidFill>
                  <a:srgbClr val="21222b"/>
                </a:solidFill>
                <a:uFillTx/>
                <a:latin typeface="Arial"/>
              </a:rPr>
              <a:t>Y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TextBox 44"/>
          <p:cNvSpPr/>
          <p:nvPr/>
        </p:nvSpPr>
        <p:spPr>
          <a:xfrm>
            <a:off x="3418560" y="2963520"/>
            <a:ext cx="4996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400" strike="noStrike" u="none">
                <a:solidFill>
                  <a:srgbClr val="21222b"/>
                </a:solidFill>
                <a:uFillTx/>
                <a:latin typeface="Arial"/>
              </a:rPr>
              <a:t>Y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Блок-схема: процесс 85"/>
          <p:cNvSpPr/>
          <p:nvPr/>
        </p:nvSpPr>
        <p:spPr>
          <a:xfrm>
            <a:off x="6310080" y="4946040"/>
            <a:ext cx="1079640" cy="395640"/>
          </a:xfrm>
          <a:prstGeom prst="flowChartProcess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lt1"/>
                </a:solidFill>
                <a:uFillTx/>
                <a:latin typeface="Calibri"/>
              </a:rPr>
              <a:t>Model’s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Блок-схема: процесс 86"/>
          <p:cNvSpPr/>
          <p:nvPr/>
        </p:nvSpPr>
        <p:spPr>
          <a:xfrm>
            <a:off x="8895960" y="4937400"/>
            <a:ext cx="1155600" cy="430560"/>
          </a:xfrm>
          <a:prstGeom prst="flowChartProcess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000" strike="noStrike" u="none">
                <a:solidFill>
                  <a:schemeClr val="lt1"/>
                </a:solidFill>
                <a:uFillTx/>
                <a:latin typeface="Calibri"/>
              </a:rPr>
              <a:t>Math </a:t>
            </a:r>
            <a:r>
              <a:rPr b="1" lang="en-US" sz="1200" strike="noStrike" u="none">
                <a:solidFill>
                  <a:schemeClr val="lt1"/>
                </a:solidFill>
                <a:uFillTx/>
                <a:latin typeface="Calibri"/>
              </a:rPr>
              <a:t>model's</a:t>
            </a:r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TextBox 88"/>
          <p:cNvSpPr/>
          <p:nvPr/>
        </p:nvSpPr>
        <p:spPr>
          <a:xfrm>
            <a:off x="4971960" y="4584240"/>
            <a:ext cx="94572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000" strike="noStrike" u="none">
                <a:solidFill>
                  <a:srgbClr val="000000"/>
                </a:solidFill>
                <a:uFillTx/>
                <a:latin typeface="Arial"/>
              </a:rPr>
              <a:t>TCP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b="0" lang="en-US" sz="1000" strike="noStrike" u="none">
                <a:solidFill>
                  <a:srgbClr val="000000"/>
                </a:solidFill>
                <a:uFillTx/>
                <a:latin typeface="Arial"/>
              </a:rPr>
              <a:t>/</a:t>
            </a:r>
            <a:r>
              <a:rPr b="0" lang="ru-RU" sz="10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b="0" lang="en-US" sz="1000" strike="noStrike" u="none">
                <a:solidFill>
                  <a:srgbClr val="000000"/>
                </a:solidFill>
                <a:uFillTx/>
                <a:latin typeface="Arial"/>
              </a:rPr>
              <a:t>IP </a:t>
            </a: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83" name="Прямая со стрелкой 46"/>
          <p:cNvCxnSpPr/>
          <p:nvPr/>
        </p:nvCxnSpPr>
        <p:spPr>
          <a:xfrm flipV="1">
            <a:off x="10300320" y="4004640"/>
            <a:ext cx="360" cy="36396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84" name="Прямая со стрелкой 46"/>
          <p:cNvCxnSpPr/>
          <p:nvPr/>
        </p:nvCxnSpPr>
        <p:spPr>
          <a:xfrm flipV="1">
            <a:off x="10460880" y="4018320"/>
            <a:ext cx="360" cy="36396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85" name="Прямая со стрелкой 46"/>
          <p:cNvCxnSpPr/>
          <p:nvPr/>
        </p:nvCxnSpPr>
        <p:spPr>
          <a:xfrm flipV="1">
            <a:off x="10605960" y="4017240"/>
            <a:ext cx="360" cy="36396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86" name="Прямая со стрелкой 46"/>
          <p:cNvCxnSpPr/>
          <p:nvPr/>
        </p:nvCxnSpPr>
        <p:spPr>
          <a:xfrm>
            <a:off x="9938880" y="4073760"/>
            <a:ext cx="360" cy="34524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cxnSp>
        <p:nvCxnSpPr>
          <p:cNvPr id="87" name="Прямая со стрелкой 46"/>
          <p:cNvCxnSpPr/>
          <p:nvPr/>
        </p:nvCxnSpPr>
        <p:spPr>
          <a:xfrm>
            <a:off x="9843120" y="4073760"/>
            <a:ext cx="360" cy="34524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cxnSp>
        <p:nvCxnSpPr>
          <p:cNvPr id="88" name="Прямая со стрелкой 46"/>
          <p:cNvCxnSpPr/>
          <p:nvPr/>
        </p:nvCxnSpPr>
        <p:spPr>
          <a:xfrm>
            <a:off x="9729000" y="4073760"/>
            <a:ext cx="360" cy="34524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cxnSp>
        <p:nvCxnSpPr>
          <p:cNvPr id="89" name="Прямая со стрелкой 46"/>
          <p:cNvCxnSpPr/>
          <p:nvPr/>
        </p:nvCxnSpPr>
        <p:spPr>
          <a:xfrm>
            <a:off x="7751880" y="4629600"/>
            <a:ext cx="360" cy="309240"/>
          </a:xfrm>
          <a:prstGeom prst="straightConnector1">
            <a:avLst/>
          </a:prstGeom>
          <a:ln w="25400">
            <a:solidFill>
              <a:srgbClr val="53548a"/>
            </a:solidFill>
            <a:round/>
            <a:tailEnd len="med" type="arrow" w="med"/>
          </a:ln>
        </p:spPr>
      </p:cxnSp>
      <p:cxnSp>
        <p:nvCxnSpPr>
          <p:cNvPr id="90" name="Прямая со стрелкой 46"/>
          <p:cNvCxnSpPr/>
          <p:nvPr/>
        </p:nvCxnSpPr>
        <p:spPr>
          <a:xfrm flipV="1">
            <a:off x="7553880" y="4610160"/>
            <a:ext cx="360" cy="284400"/>
          </a:xfrm>
          <a:prstGeom prst="straightConnector1">
            <a:avLst/>
          </a:prstGeom>
          <a:ln w="25400">
            <a:solidFill>
              <a:srgbClr val="c4652d"/>
            </a:solidFill>
            <a:round/>
            <a:tailEnd len="med" type="arrow" w="med"/>
          </a:ln>
        </p:spPr>
      </p:cxnSp>
      <p:pic>
        <p:nvPicPr>
          <p:cNvPr id="91" name="Picture 7" descr=""/>
          <p:cNvPicPr/>
          <p:nvPr/>
        </p:nvPicPr>
        <p:blipFill>
          <a:blip r:embed="rId7"/>
          <a:stretch/>
        </p:blipFill>
        <p:spPr>
          <a:xfrm>
            <a:off x="1855440" y="2439000"/>
            <a:ext cx="594000" cy="2206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  <a:scene3d>
            <a:camera prst="isometricRightUp">
              <a:rot lat="1800000" lon="19800000" rev="0"/>
            </a:camera>
            <a:lightRig dir="t" rig="threePt"/>
          </a:scene3d>
        </p:spPr>
      </p:pic>
      <p:pic>
        <p:nvPicPr>
          <p:cNvPr id="92" name="Picture 7" descr=""/>
          <p:cNvPicPr/>
          <p:nvPr/>
        </p:nvPicPr>
        <p:blipFill>
          <a:blip r:embed="rId8"/>
          <a:stretch/>
        </p:blipFill>
        <p:spPr>
          <a:xfrm>
            <a:off x="1640880" y="5084280"/>
            <a:ext cx="594000" cy="22068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  <a:scene3d>
            <a:camera prst="isometricRightUp">
              <a:rot lat="1800000" lon="19800000" rev="0"/>
            </a:camera>
            <a:lightRig dir="t" rig="threePt"/>
          </a:scene3d>
        </p:spPr>
      </p:pic>
      <p:sp>
        <p:nvSpPr>
          <p:cNvPr id="93" name="Блок-схема: процесс 98"/>
          <p:cNvSpPr/>
          <p:nvPr/>
        </p:nvSpPr>
        <p:spPr>
          <a:xfrm>
            <a:off x="10293480" y="2877480"/>
            <a:ext cx="1757520" cy="1041840"/>
          </a:xfrm>
          <a:prstGeom prst="flowChartProcess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2000" strike="noStrike" u="sng" baseline="-25000">
                <a:solidFill>
                  <a:srgbClr val="000000"/>
                </a:solidFill>
                <a:uFillTx/>
                <a:latin typeface="Calibri"/>
              </a:rPr>
              <a:t>Linux/Unix OS.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000" strike="noStrike" u="none" baseline="-25000">
                <a:solidFill>
                  <a:srgbClr val="000000"/>
                </a:solidFill>
                <a:uFillTx/>
                <a:latin typeface="Calibri"/>
              </a:rPr>
              <a:t>Запуск моделей с использованием </a:t>
            </a:r>
            <a:r>
              <a:rPr b="0" lang="en-US" sz="2000" strike="noStrike" u="none" baseline="-25000">
                <a:solidFill>
                  <a:srgbClr val="000000"/>
                </a:solidFill>
                <a:uFillTx/>
                <a:latin typeface="Calibri"/>
              </a:rPr>
              <a:t>BASH </a:t>
            </a:r>
            <a:r>
              <a:rPr b="0" lang="ru-RU" sz="2000" strike="noStrike" u="none" baseline="-25000">
                <a:solidFill>
                  <a:srgbClr val="000000"/>
                </a:solidFill>
                <a:uFillTx/>
                <a:latin typeface="Calibri"/>
              </a:rPr>
              <a:t>-скриптов</a:t>
            </a:r>
            <a:r>
              <a:rPr b="0" lang="en-US" sz="2000" strike="noStrike" u="none" baseline="-25000">
                <a:solidFill>
                  <a:srgbClr val="000000"/>
                </a:solidFill>
                <a:uFillTx/>
                <a:latin typeface="Calibri"/>
              </a:rPr>
              <a:t> </a:t>
            </a:r>
            <a:br>
              <a:rPr sz="2000"/>
            </a:b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22"/>
          <p:cNvSpPr/>
          <p:nvPr/>
        </p:nvSpPr>
        <p:spPr>
          <a:xfrm>
            <a:off x="4846680" y="4219920"/>
            <a:ext cx="13600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trike="noStrike" u="none">
                <a:solidFill>
                  <a:schemeClr val="dk2">
                    <a:lumMod val="25000"/>
                  </a:schemeClr>
                </a:solidFill>
                <a:uFillTx/>
                <a:latin typeface="Calibri"/>
              </a:rPr>
              <a:t>Local networks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Блок-схема: процесс 105"/>
          <p:cNvSpPr/>
          <p:nvPr/>
        </p:nvSpPr>
        <p:spPr>
          <a:xfrm>
            <a:off x="1234440" y="2089440"/>
            <a:ext cx="904680" cy="401040"/>
          </a:xfrm>
          <a:prstGeom prst="flowChartProcess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trike="noStrike" u="none" baseline="-25000">
                <a:solidFill>
                  <a:schemeClr val="lt1"/>
                </a:solidFill>
                <a:uFillTx/>
                <a:latin typeface="Calibri"/>
              </a:rPr>
              <a:t>Model’s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" name="Рисунок 69" descr=""/>
          <p:cNvPicPr/>
          <p:nvPr/>
        </p:nvPicPr>
        <p:blipFill>
          <a:blip r:embed="rId9"/>
          <a:srcRect l="0" t="0" r="-4584" b="-5000"/>
          <a:stretch/>
        </p:blipFill>
        <p:spPr>
          <a:xfrm>
            <a:off x="11139120" y="2406960"/>
            <a:ext cx="896040" cy="46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Рисунок 70" descr=""/>
          <p:cNvPicPr/>
          <p:nvPr/>
        </p:nvPicPr>
        <p:blipFill>
          <a:blip r:embed="rId10"/>
          <a:srcRect l="34601" t="1611" r="31942" b="-4924"/>
          <a:stretch/>
        </p:blipFill>
        <p:spPr>
          <a:xfrm>
            <a:off x="10286280" y="4772520"/>
            <a:ext cx="568800" cy="607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Рисунок 84" descr=""/>
          <p:cNvPicPr/>
          <p:nvPr/>
        </p:nvPicPr>
        <p:blipFill>
          <a:blip r:embed="rId11"/>
          <a:srcRect l="0" t="0" r="66543" b="-3312"/>
          <a:stretch/>
        </p:blipFill>
        <p:spPr>
          <a:xfrm>
            <a:off x="2197080" y="1832400"/>
            <a:ext cx="389160" cy="41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Рисунок 87" descr=""/>
          <p:cNvPicPr/>
          <p:nvPr/>
        </p:nvPicPr>
        <p:blipFill>
          <a:blip r:embed="rId12"/>
          <a:srcRect l="34601" t="1611" r="31942" b="-4924"/>
          <a:stretch/>
        </p:blipFill>
        <p:spPr>
          <a:xfrm>
            <a:off x="11904480" y="2777760"/>
            <a:ext cx="389160" cy="415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Рисунок 102" descr=""/>
          <p:cNvPicPr/>
          <p:nvPr/>
        </p:nvPicPr>
        <p:blipFill>
          <a:blip r:embed="rId13"/>
          <a:srcRect l="0" t="0" r="66543" b="-3312"/>
          <a:stretch/>
        </p:blipFill>
        <p:spPr>
          <a:xfrm>
            <a:off x="1389240" y="4523040"/>
            <a:ext cx="389160" cy="4154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01" name="Прямая со стрелкой 89"/>
          <p:cNvCxnSpPr/>
          <p:nvPr/>
        </p:nvCxnSpPr>
        <p:spPr>
          <a:xfrm flipV="1">
            <a:off x="2855160" y="2512440"/>
            <a:ext cx="6130440" cy="21600"/>
          </a:xfrm>
          <a:prstGeom prst="straightConnector1">
            <a:avLst/>
          </a:prstGeom>
          <a:ln w="19050">
            <a:solidFill>
              <a:srgbClr val="4472c4"/>
            </a:solidFill>
            <a:prstDash val="sysDash"/>
            <a:tailEnd len="med" type="triangle" w="med"/>
          </a:ln>
        </p:spPr>
      </p:cxnSp>
      <p:cxnSp>
        <p:nvCxnSpPr>
          <p:cNvPr id="102" name="Прямая со стрелкой 108"/>
          <p:cNvCxnSpPr>
            <a:stCxn id="63" idx="3"/>
            <a:endCxn id="81" idx="1"/>
          </p:cNvCxnSpPr>
          <p:nvPr/>
        </p:nvCxnSpPr>
        <p:spPr>
          <a:xfrm>
            <a:off x="2849040" y="2774160"/>
            <a:ext cx="6047280" cy="2378880"/>
          </a:xfrm>
          <a:prstGeom prst="straightConnector1">
            <a:avLst/>
          </a:prstGeom>
          <a:ln w="19050">
            <a:solidFill>
              <a:srgbClr val="4472c4"/>
            </a:solidFill>
            <a:prstDash val="sysDash"/>
            <a:tailEnd len="med" type="triangle" w="med"/>
          </a:ln>
        </p:spPr>
      </p:cxnSp>
      <p:cxnSp>
        <p:nvCxnSpPr>
          <p:cNvPr id="103" name="Прямая со стрелкой 109"/>
          <p:cNvCxnSpPr>
            <a:stCxn id="63" idx="3"/>
          </p:cNvCxnSpPr>
          <p:nvPr/>
        </p:nvCxnSpPr>
        <p:spPr>
          <a:xfrm>
            <a:off x="2849040" y="2774160"/>
            <a:ext cx="3463560" cy="2461680"/>
          </a:xfrm>
          <a:prstGeom prst="straightConnector1">
            <a:avLst/>
          </a:prstGeom>
          <a:ln w="19050">
            <a:solidFill>
              <a:srgbClr val="4472c4"/>
            </a:solidFill>
            <a:prstDash val="sysDash"/>
            <a:tailEnd len="med" type="triangle" w="med"/>
          </a:ln>
        </p:spPr>
      </p:cxnSp>
      <p:sp>
        <p:nvSpPr>
          <p:cNvPr id="104" name="TextBox 110"/>
          <p:cNvSpPr/>
          <p:nvPr/>
        </p:nvSpPr>
        <p:spPr>
          <a:xfrm>
            <a:off x="7215120" y="2450520"/>
            <a:ext cx="1885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SSH - connection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Блок-схема: процесс 3"/>
          <p:cNvSpPr/>
          <p:nvPr/>
        </p:nvSpPr>
        <p:spPr>
          <a:xfrm>
            <a:off x="1876320" y="4441320"/>
            <a:ext cx="904680" cy="401040"/>
          </a:xfrm>
          <a:prstGeom prst="flowChartProcess">
            <a:avLst/>
          </a:prstGeom>
          <a:gradFill rotWithShape="0">
            <a:gsLst>
              <a:gs pos="0">
                <a:srgbClr val="80b761"/>
              </a:gs>
              <a:gs pos="50000">
                <a:srgbClr val="6fb142"/>
              </a:gs>
              <a:gs pos="100000">
                <a:srgbClr val="61a235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trike="noStrike" u="none" baseline="-25000">
                <a:solidFill>
                  <a:schemeClr val="lt1"/>
                </a:solidFill>
                <a:uFillTx/>
                <a:latin typeface="Calibri"/>
              </a:rPr>
              <a:t>Model’s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106" name="Прямая со стрелкой 4"/>
          <p:cNvCxnSpPr>
            <a:stCxn id="63" idx="3"/>
            <a:endCxn id="105" idx="0"/>
          </p:cNvCxnSpPr>
          <p:nvPr/>
        </p:nvCxnSpPr>
        <p:spPr>
          <a:xfrm flipH="1">
            <a:off x="2328840" y="2774160"/>
            <a:ext cx="520560" cy="1667520"/>
          </a:xfrm>
          <a:prstGeom prst="straightConnector1">
            <a:avLst/>
          </a:prstGeom>
          <a:ln w="19050">
            <a:solidFill>
              <a:srgbClr val="4472c4"/>
            </a:solidFill>
            <a:prstDash val="sysDash"/>
            <a:tailEnd len="med" type="triangle" w="med"/>
          </a:ln>
        </p:spPr>
      </p:cxnSp>
      <p:cxnSp>
        <p:nvCxnSpPr>
          <p:cNvPr id="107" name="Прямая соединительная линия 73"/>
          <p:cNvCxnSpPr/>
          <p:nvPr/>
        </p:nvCxnSpPr>
        <p:spPr>
          <a:xfrm flipV="1">
            <a:off x="2734560" y="5067720"/>
            <a:ext cx="1880280" cy="8640"/>
          </a:xfrm>
          <a:prstGeom prst="straightConnector1">
            <a:avLst/>
          </a:prstGeom>
          <a:ln w="12700">
            <a:solidFill>
              <a:srgbClr val="0d0d0d"/>
            </a:solidFill>
            <a:round/>
          </a:ln>
        </p:spPr>
      </p:cxnSp>
      <p:pic>
        <p:nvPicPr>
          <p:cNvPr id="108" name="Рисунок 17" descr=""/>
          <p:cNvPicPr/>
          <p:nvPr/>
        </p:nvPicPr>
        <p:blipFill>
          <a:blip r:embed="rId14"/>
          <a:srcRect l="0" t="0" r="66543" b="-3312"/>
          <a:stretch/>
        </p:blipFill>
        <p:spPr>
          <a:xfrm>
            <a:off x="9279000" y="2984040"/>
            <a:ext cx="389160" cy="41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450160" y="35640"/>
            <a:ext cx="9741600" cy="78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IOSO.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Возможность проведения удаленных расчетов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10" name="Рисунок 1" descr=""/>
          <p:cNvPicPr/>
          <p:nvPr/>
        </p:nvPicPr>
        <p:blipFill>
          <a:blip r:embed="rId15"/>
          <a:srcRect l="0" t="0" r="66543" b="-3312"/>
          <a:stretch/>
        </p:blipFill>
        <p:spPr>
          <a:xfrm>
            <a:off x="8048160" y="4896360"/>
            <a:ext cx="389160" cy="41544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push dir="u"/>
  </p:transition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withEffect" fill="hold" presetClass="emph" presetID="26" repeatCount="300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nodeType="afterEffect" fill="hold" presetClass="emph" presetID="26" repeatCount="300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nodeType="afterEffect" fill="hold" presetClass="emph" presetID="26" repeatCount="300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nodeType="afterEffect" fill="hold" presetClass="emph" presetID="26" repeatCount="300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"/>
          <p:cNvPicPr/>
          <p:nvPr/>
        </p:nvPicPr>
        <p:blipFill>
          <a:blip r:embed="rId1"/>
          <a:stretch/>
        </p:blipFill>
        <p:spPr>
          <a:xfrm>
            <a:off x="7740360" y="1165320"/>
            <a:ext cx="68112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Picture 4" descr=""/>
          <p:cNvPicPr/>
          <p:nvPr/>
        </p:nvPicPr>
        <p:blipFill>
          <a:blip r:embed="rId2"/>
          <a:stretch/>
        </p:blipFill>
        <p:spPr>
          <a:xfrm>
            <a:off x="8816760" y="4716720"/>
            <a:ext cx="882360" cy="82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TextBox 18"/>
          <p:cNvSpPr/>
          <p:nvPr/>
        </p:nvSpPr>
        <p:spPr>
          <a:xfrm>
            <a:off x="384840" y="1165320"/>
            <a:ext cx="6332040" cy="527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62626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создание </a:t>
            </a:r>
            <a:r>
              <a:rPr b="0" lang="ru-RU" sz="20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Roboto"/>
                <a:ea typeface="Roboto"/>
              </a:rPr>
              <a:t>связанных  инженерных расчетов 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и распределенных вычислений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f5597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Roboto"/>
                <a:ea typeface="Roboto"/>
              </a:rPr>
              <a:t>идентификация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  (верификация) математических моделей на основе результатов экспериментов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f5597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Roboto"/>
                <a:ea typeface="Roboto"/>
              </a:rPr>
              <a:t>повышение эффективности технических систем 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за счет оптимального согласования всех параметров, влияющих на выбранные показатели эффективности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62626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оптимизация технологических и бизнес процессов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f5597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Roboto"/>
                <a:ea typeface="Roboto"/>
              </a:rPr>
              <a:t>определение оптимальных законов управления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сложными техническими системами на различных режимах их работы – совместная оптимизация объекта и его системы управления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4" name="TextBox 21"/>
          <p:cNvSpPr/>
          <p:nvPr/>
        </p:nvSpPr>
        <p:spPr>
          <a:xfrm>
            <a:off x="7289280" y="1625400"/>
            <a:ext cx="1720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ru-RU" sz="1800" strike="noStrike" u="none">
                <a:solidFill>
                  <a:srgbClr val="21222b"/>
                </a:solidFill>
                <a:uFillTx/>
                <a:latin typeface="Arial"/>
              </a:rPr>
              <a:t> </a:t>
            </a:r>
            <a:r>
              <a:rPr b="0" lang="ru-RU" sz="1800" strike="noStrike" u="none">
                <a:solidFill>
                  <a:srgbClr val="21222b"/>
                </a:solidFill>
                <a:uFillTx/>
                <a:latin typeface="Arial"/>
              </a:rPr>
              <a:t>ОКБ Сухого</a:t>
            </a:r>
            <a:endParaRPr b="0" lang="ru-RU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5" name="Picture 2" descr=""/>
          <p:cNvPicPr/>
          <p:nvPr/>
        </p:nvPicPr>
        <p:blipFill>
          <a:blip r:embed="rId3"/>
          <a:stretch/>
        </p:blipFill>
        <p:spPr>
          <a:xfrm>
            <a:off x="10115640" y="4838760"/>
            <a:ext cx="1655640" cy="47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Picture 3" descr="http://www.tsagi.ru/rus/pics/main_title/right.gif"/>
          <p:cNvPicPr/>
          <p:nvPr/>
        </p:nvPicPr>
        <p:blipFill>
          <a:blip r:embed="rId4"/>
          <a:srcRect l="44549" t="-17874" r="0" b="42283"/>
          <a:stretch/>
        </p:blipFill>
        <p:spPr>
          <a:xfrm>
            <a:off x="9258120" y="1321920"/>
            <a:ext cx="2577600" cy="526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Picture 3" descr=""/>
          <p:cNvPicPr/>
          <p:nvPr/>
        </p:nvPicPr>
        <p:blipFill>
          <a:blip r:embed="rId5"/>
          <a:stretch/>
        </p:blipFill>
        <p:spPr>
          <a:xfrm>
            <a:off x="7031160" y="5858640"/>
            <a:ext cx="1502640" cy="42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2" descr=""/>
          <p:cNvPicPr/>
          <p:nvPr/>
        </p:nvPicPr>
        <p:blipFill>
          <a:blip r:embed="rId6"/>
          <a:srcRect l="4629" t="0" r="7255" b="-351"/>
          <a:stretch/>
        </p:blipFill>
        <p:spPr>
          <a:xfrm>
            <a:off x="7031160" y="3772440"/>
            <a:ext cx="2347560" cy="614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Области применения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0" name="Рисунок 5" descr=""/>
          <p:cNvPicPr/>
          <p:nvPr/>
        </p:nvPicPr>
        <p:blipFill>
          <a:blip r:embed="rId7"/>
          <a:stretch/>
        </p:blipFill>
        <p:spPr>
          <a:xfrm>
            <a:off x="7031160" y="4786560"/>
            <a:ext cx="1133280" cy="75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Рисунок 4" descr=""/>
          <p:cNvPicPr/>
          <p:nvPr/>
        </p:nvPicPr>
        <p:blipFill>
          <a:blip r:embed="rId8"/>
          <a:stretch/>
        </p:blipFill>
        <p:spPr>
          <a:xfrm>
            <a:off x="9543960" y="3590640"/>
            <a:ext cx="1002960" cy="96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Рисунок 12" descr=""/>
          <p:cNvPicPr/>
          <p:nvPr/>
        </p:nvPicPr>
        <p:blipFill>
          <a:blip r:embed="rId9"/>
          <a:stretch/>
        </p:blipFill>
        <p:spPr>
          <a:xfrm>
            <a:off x="8605080" y="5734440"/>
            <a:ext cx="847440" cy="723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Рисунок 17" descr=""/>
          <p:cNvPicPr/>
          <p:nvPr/>
        </p:nvPicPr>
        <p:blipFill>
          <a:blip r:embed="rId10"/>
          <a:stretch/>
        </p:blipFill>
        <p:spPr>
          <a:xfrm>
            <a:off x="9699480" y="5858640"/>
            <a:ext cx="2039760" cy="474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Рисунок 3" descr=""/>
          <p:cNvPicPr/>
          <p:nvPr/>
        </p:nvPicPr>
        <p:blipFill>
          <a:blip r:embed="rId11"/>
          <a:srcRect l="0" t="6921" r="1801" b="2863"/>
          <a:stretch/>
        </p:blipFill>
        <p:spPr>
          <a:xfrm>
            <a:off x="7289280" y="2841840"/>
            <a:ext cx="1774800" cy="623880"/>
          </a:xfrm>
          <a:prstGeom prst="rect">
            <a:avLst/>
          </a:prstGeom>
          <a:noFill/>
          <a:ln w="19050">
            <a:solidFill>
              <a:srgbClr val="de4047"/>
            </a:solidFill>
            <a:round/>
          </a:ln>
        </p:spPr>
      </p:pic>
      <p:pic>
        <p:nvPicPr>
          <p:cNvPr id="125" name="Рисунок 11" descr=""/>
          <p:cNvPicPr/>
          <p:nvPr/>
        </p:nvPicPr>
        <p:blipFill>
          <a:blip r:embed="rId12"/>
          <a:srcRect l="4196" t="2035" r="0" b="0"/>
          <a:stretch/>
        </p:blipFill>
        <p:spPr>
          <a:xfrm>
            <a:off x="9691920" y="2838240"/>
            <a:ext cx="1774800" cy="623880"/>
          </a:xfrm>
          <a:prstGeom prst="rect">
            <a:avLst/>
          </a:prstGeom>
          <a:noFill/>
          <a:ln w="19050">
            <a:solidFill>
              <a:srgbClr val="de4047"/>
            </a:solidFill>
            <a:round/>
          </a:ln>
        </p:spPr>
      </p:pic>
      <p:pic>
        <p:nvPicPr>
          <p:cNvPr id="126" name="Рисунок 22" descr=""/>
          <p:cNvPicPr/>
          <p:nvPr/>
        </p:nvPicPr>
        <p:blipFill>
          <a:blip r:embed="rId13"/>
          <a:stretch/>
        </p:blipFill>
        <p:spPr>
          <a:xfrm>
            <a:off x="9675360" y="2081520"/>
            <a:ext cx="1774800" cy="632880"/>
          </a:xfrm>
          <a:prstGeom prst="rect">
            <a:avLst/>
          </a:prstGeom>
          <a:noFill/>
          <a:ln w="19050">
            <a:solidFill>
              <a:srgbClr val="de4047"/>
            </a:solidFill>
            <a:round/>
          </a:ln>
        </p:spPr>
      </p:pic>
      <p:pic>
        <p:nvPicPr>
          <p:cNvPr id="127" name="Рисунок 27" descr=""/>
          <p:cNvPicPr/>
          <p:nvPr/>
        </p:nvPicPr>
        <p:blipFill>
          <a:blip r:embed="rId14"/>
          <a:srcRect l="0" t="-251" r="0" b="0"/>
          <a:stretch/>
        </p:blipFill>
        <p:spPr>
          <a:xfrm>
            <a:off x="7277040" y="2090520"/>
            <a:ext cx="1774800" cy="623880"/>
          </a:xfrm>
          <a:prstGeom prst="rect">
            <a:avLst/>
          </a:prstGeom>
          <a:noFill/>
          <a:ln w="19050">
            <a:solidFill>
              <a:srgbClr val="de4047"/>
            </a:solidFill>
            <a:round/>
          </a:ln>
        </p:spPr>
      </p:pic>
      <p:pic>
        <p:nvPicPr>
          <p:cNvPr id="128" name="Рисунок 29" descr=""/>
          <p:cNvPicPr/>
          <p:nvPr/>
        </p:nvPicPr>
        <p:blipFill>
          <a:blip r:embed="rId15"/>
          <a:stretch/>
        </p:blipFill>
        <p:spPr>
          <a:xfrm>
            <a:off x="10796400" y="3651840"/>
            <a:ext cx="830520" cy="92160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836000" y="101160"/>
            <a:ext cx="10355760" cy="62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5">
                    <a:lumMod val="75000"/>
                  </a:schemeClr>
                </a:solidFill>
                <a:uFillTx/>
                <a:latin typeface="Calibri"/>
              </a:rPr>
              <a:t>Подбор оптимальных параметров подвески с учетом профиля </a:t>
            </a: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30" name="Рисунок 4" descr=""/>
          <p:cNvPicPr/>
          <p:nvPr/>
        </p:nvPicPr>
        <p:blipFill>
          <a:blip r:embed="rId1"/>
          <a:stretch/>
        </p:blipFill>
        <p:spPr>
          <a:xfrm>
            <a:off x="238680" y="3112200"/>
            <a:ext cx="3030480" cy="2175120"/>
          </a:xfrm>
          <a:prstGeom prst="rect">
            <a:avLst/>
          </a:prstGeom>
          <a:noFill/>
          <a:ln w="0">
            <a:solidFill>
              <a:srgbClr val="4472c4"/>
            </a:solidFill>
          </a:ln>
        </p:spPr>
      </p:pic>
      <p:pic>
        <p:nvPicPr>
          <p:cNvPr id="131" name="Рисунок 6" descr=""/>
          <p:cNvPicPr/>
          <p:nvPr/>
        </p:nvPicPr>
        <p:blipFill>
          <a:blip r:embed="rId2"/>
          <a:stretch/>
        </p:blipFill>
        <p:spPr>
          <a:xfrm>
            <a:off x="3613680" y="763920"/>
            <a:ext cx="6208560" cy="3270960"/>
          </a:xfrm>
          <a:prstGeom prst="rect">
            <a:avLst/>
          </a:prstGeom>
          <a:noFill/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grpSp>
        <p:nvGrpSpPr>
          <p:cNvPr id="132" name="Группа 13"/>
          <p:cNvGrpSpPr/>
          <p:nvPr/>
        </p:nvGrpSpPr>
        <p:grpSpPr>
          <a:xfrm>
            <a:off x="3143880" y="4637520"/>
            <a:ext cx="2842200" cy="806760"/>
            <a:chOff x="3143880" y="4637520"/>
            <a:chExt cx="2842200" cy="806760"/>
          </a:xfrm>
        </p:grpSpPr>
        <p:sp>
          <p:nvSpPr>
            <p:cNvPr id="133" name="Стрелка: вправо 17"/>
            <p:cNvSpPr/>
            <p:nvPr/>
          </p:nvSpPr>
          <p:spPr>
            <a:xfrm>
              <a:off x="3143880" y="4637520"/>
              <a:ext cx="2842200" cy="8067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19050">
              <a:solidFill>
                <a:srgbClr val="325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trike="noStrike" u="none">
                <a:solidFill>
                  <a:schemeClr val="lt1"/>
                </a:solidFill>
                <a:uFillTx/>
                <a:latin typeface="Calibri"/>
              </a:endParaRPr>
            </a:p>
          </p:txBody>
        </p:sp>
        <p:sp>
          <p:nvSpPr>
            <p:cNvPr id="134" name="TextBox 19"/>
            <p:cNvSpPr/>
            <p:nvPr/>
          </p:nvSpPr>
          <p:spPr>
            <a:xfrm>
              <a:off x="3735000" y="4844160"/>
              <a:ext cx="21596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ru-RU" sz="1800" strike="noStrike" u="none">
                  <a:solidFill>
                    <a:srgbClr val="002060"/>
                  </a:solidFill>
                  <a:uFillTx/>
                  <a:latin typeface="Calibri"/>
                </a:rPr>
                <a:t>Камни</a:t>
              </a:r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TextBox 20"/>
          <p:cNvSpPr/>
          <p:nvPr/>
        </p:nvSpPr>
        <p:spPr>
          <a:xfrm>
            <a:off x="3781800" y="1074600"/>
            <a:ext cx="5070240" cy="333360"/>
          </a:xfrm>
          <a:prstGeom prst="rect">
            <a:avLst/>
          </a:prstGeom>
          <a:solidFill>
            <a:srgbClr val="f0f0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2060"/>
                </a:solidFill>
                <a:uFillTx/>
                <a:latin typeface="Calibri"/>
              </a:rPr>
              <a:t>UM. </a:t>
            </a:r>
            <a:r>
              <a:rPr b="0" lang="ru-RU" sz="1600" strike="noStrike" u="none">
                <a:solidFill>
                  <a:srgbClr val="002060"/>
                </a:solidFill>
                <a:uFillTx/>
                <a:latin typeface="Calibri"/>
              </a:rPr>
              <a:t>Моделирование работы подвески на асфальте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Стрелка: вправо 14"/>
          <p:cNvSpPr/>
          <p:nvPr/>
        </p:nvSpPr>
        <p:spPr>
          <a:xfrm>
            <a:off x="5781960" y="3501000"/>
            <a:ext cx="1228320" cy="534240"/>
          </a:xfrm>
          <a:prstGeom prst="rightArrow">
            <a:avLst>
              <a:gd name="adj1" fmla="val 85520"/>
              <a:gd name="adj2" fmla="val 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1" lang="ru-RU" sz="1800" strike="noStrike" u="none">
              <a:solidFill>
                <a:srgbClr val="0070c0"/>
              </a:solidFill>
              <a:uFillTx/>
              <a:latin typeface="Segoe UI"/>
            </a:endParaRPr>
          </a:p>
        </p:txBody>
      </p:sp>
      <p:sp>
        <p:nvSpPr>
          <p:cNvPr id="137" name="TextBox 18"/>
          <p:cNvSpPr/>
          <p:nvPr/>
        </p:nvSpPr>
        <p:spPr>
          <a:xfrm>
            <a:off x="132120" y="2240280"/>
            <a:ext cx="316116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trike="noStrike" u="none">
                <a:solidFill>
                  <a:srgbClr val="002060"/>
                </a:solidFill>
                <a:uFillTx/>
                <a:latin typeface="Calibri"/>
              </a:rPr>
              <a:t>IOSO. </a:t>
            </a:r>
            <a:r>
              <a:rPr b="0" lang="ru-RU" sz="1600" strike="noStrike" u="none">
                <a:solidFill>
                  <a:srgbClr val="002060"/>
                </a:solidFill>
                <a:uFillTx/>
                <a:latin typeface="Calibri"/>
              </a:rPr>
              <a:t>Формирование параметров подвески.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trike="noStrike" u="none">
                <a:solidFill>
                  <a:srgbClr val="002060"/>
                </a:solidFill>
                <a:uFillTx/>
                <a:latin typeface="Calibri"/>
              </a:rPr>
              <a:t>Запуск решателей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TextBox 21"/>
          <p:cNvSpPr/>
          <p:nvPr/>
        </p:nvSpPr>
        <p:spPr>
          <a:xfrm>
            <a:off x="195480" y="5497920"/>
            <a:ext cx="4456080" cy="118692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alibri"/>
              </a:rPr>
              <a:t>Возможность определения параметров подвески, наилучшим образом удовлетворяющей различным дорожным условиям.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9" name="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160" y="1428120"/>
            <a:ext cx="4464000" cy="2509560"/>
          </a:xfrm>
          <a:prstGeom prst="rect">
            <a:avLst/>
          </a:prstGeom>
          <a:ln w="0">
            <a:noFill/>
          </a:ln>
        </p:spPr>
      </p:pic>
      <p:sp>
        <p:nvSpPr>
          <p:cNvPr id="140" name="Стрелка: вправо 9"/>
          <p:cNvSpPr/>
          <p:nvPr/>
        </p:nvSpPr>
        <p:spPr>
          <a:xfrm>
            <a:off x="2369520" y="3138480"/>
            <a:ext cx="1486800" cy="806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9050"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800" strike="noStrike" u="none">
                <a:solidFill>
                  <a:schemeClr val="accent1">
                    <a:lumMod val="50000"/>
                  </a:schemeClr>
                </a:solidFill>
                <a:uFillTx/>
                <a:latin typeface="Calibri"/>
              </a:rPr>
              <a:t>Асфальт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1" name="Группа 24"/>
          <p:cNvGrpSpPr/>
          <p:nvPr/>
        </p:nvGrpSpPr>
        <p:grpSpPr>
          <a:xfrm>
            <a:off x="6521400" y="3126960"/>
            <a:ext cx="5070240" cy="3504600"/>
            <a:chOff x="6521400" y="3126960"/>
            <a:chExt cx="5070240" cy="3504600"/>
          </a:xfrm>
        </p:grpSpPr>
        <p:pic>
          <p:nvPicPr>
            <p:cNvPr id="142" name="Рисунок 8" descr=""/>
            <p:cNvPicPr/>
            <p:nvPr/>
          </p:nvPicPr>
          <p:blipFill>
            <a:blip r:embed="rId6"/>
            <a:stretch/>
          </p:blipFill>
          <p:spPr>
            <a:xfrm>
              <a:off x="6521400" y="3126960"/>
              <a:ext cx="5070240" cy="3504600"/>
            </a:xfrm>
            <a:prstGeom prst="rect">
              <a:avLst/>
            </a:prstGeom>
            <a:noFill/>
            <a:ln w="0">
              <a:noFill/>
            </a:ln>
            <a:effectLst>
              <a:outerShdw algn="tl" blurRad="29196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3" name="TextBox 16"/>
            <p:cNvSpPr/>
            <p:nvPr/>
          </p:nvSpPr>
          <p:spPr>
            <a:xfrm>
              <a:off x="6552360" y="3396960"/>
              <a:ext cx="4781520" cy="333360"/>
            </a:xfrm>
            <a:prstGeom prst="rect">
              <a:avLst/>
            </a:prstGeom>
            <a:solidFill>
              <a:srgbClr val="f0f0f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600" strike="noStrike" u="none">
                  <a:solidFill>
                    <a:srgbClr val="002060"/>
                  </a:solidFill>
                  <a:uFillTx/>
                  <a:latin typeface="Calibri"/>
                </a:rPr>
                <a:t>UM. </a:t>
              </a:r>
              <a:r>
                <a:rPr b="0" lang="ru-RU" sz="1600" strike="noStrike" u="none">
                  <a:solidFill>
                    <a:srgbClr val="002060"/>
                  </a:solidFill>
                  <a:uFillTx/>
                  <a:latin typeface="Calibri"/>
                </a:rPr>
                <a:t>Моделирование работы подвески на камнях</a:t>
              </a:r>
              <a:endParaRPr b="0" lang="ru-RU" sz="16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144" name="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6840" y="3760920"/>
            <a:ext cx="4993560" cy="280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withEffect" fill="hold" presetClass="entr" presetID="9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22" presetSubtype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nodeType="afterEffect" fill="hold" presetClass="entr" presetID="2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nodeType="withEffect" fill="hold" presetClass="mediacall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752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2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22" presetSubtype="8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nodeType="withEffect" fill="hold" presetClass="mediacall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333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8" restart="whenNotActive" nodeType="interactiveSeq" fill="hold">
                <p:stCondLst>
                  <p:cond delay="0" evt="onClick">
                    <p:tgtEl>
                      <p:spTgt spid="139"/>
                    </p:tgtEl>
                  </p:cond>
                </p:stCondLst>
                <p:childTnLst>
                  <p:par>
                    <p:cTn id="69" fill="hold">
                      <p:stCondLst>
                        <p:cond delay="0" evt="onClick">
                          <p:tgtEl>
                            <p:spTgt spid="139"/>
                          </p:tgtEl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3" restart="whenNotActive" nodeType="interactiveSeq" fill="hold">
                <p:stCondLst>
                  <p:cond delay="0" evt="onClick">
                    <p:tgtEl>
                      <p:spTgt spid="144"/>
                    </p:tgtEl>
                  </p:cond>
                </p:stCondLst>
                <p:childTnLst>
                  <p:par>
                    <p:cTn id="74" fill="hold">
                      <p:stCondLst>
                        <p:cond delay="0" evt="onClick">
                          <p:tgtEl>
                            <p:spTgt spid="144"/>
                          </p:tgtEl>
                        </p:cond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18"/>
          <p:cNvSpPr/>
          <p:nvPr/>
        </p:nvSpPr>
        <p:spPr>
          <a:xfrm>
            <a:off x="1054800" y="759600"/>
            <a:ext cx="11124720" cy="15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I.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Подготовка проекта в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UM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62626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1. Сформировать расчетные переменные.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262626"/>
              </a:buClr>
              <a:buSzPct val="110000"/>
              <a:buFont typeface="Arial"/>
              <a:buChar char="•"/>
            </a:pP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2. Сформировать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.xml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файл для запуска проекта с командной строки 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Интеграция </a:t>
            </a: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 «Универсальным механизмом»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grpSp>
        <p:nvGrpSpPr>
          <p:cNvPr id="147" name="Группа 15"/>
          <p:cNvGrpSpPr/>
          <p:nvPr/>
        </p:nvGrpSpPr>
        <p:grpSpPr>
          <a:xfrm>
            <a:off x="442800" y="2225880"/>
            <a:ext cx="6471720" cy="4023360"/>
            <a:chOff x="442800" y="2225880"/>
            <a:chExt cx="6471720" cy="4023360"/>
          </a:xfrm>
        </p:grpSpPr>
        <p:pic>
          <p:nvPicPr>
            <p:cNvPr id="148" name="Рисунок 6" descr=""/>
            <p:cNvPicPr/>
            <p:nvPr/>
          </p:nvPicPr>
          <p:blipFill>
            <a:blip r:embed="rId1"/>
            <a:stretch/>
          </p:blipFill>
          <p:spPr>
            <a:xfrm>
              <a:off x="442800" y="2225880"/>
              <a:ext cx="6174360" cy="3630240"/>
            </a:xfrm>
            <a:prstGeom prst="rect">
              <a:avLst/>
            </a:prstGeom>
            <a:noFill/>
            <a:ln w="0">
              <a:solidFill>
                <a:srgbClr val="4472c4">
                  <a:lumMod val="75000"/>
                </a:srgbClr>
              </a:solidFill>
            </a:ln>
          </p:spPr>
        </p:pic>
        <p:sp>
          <p:nvSpPr>
            <p:cNvPr id="149" name="Рисунок 8"/>
            <p:cNvSpPr/>
            <p:nvPr/>
          </p:nvSpPr>
          <p:spPr>
            <a:xfrm>
              <a:off x="2455560" y="2654640"/>
              <a:ext cx="3373200" cy="1583280"/>
            </a:xfrm>
            <a:custGeom>
              <a:avLst/>
              <a:gdLst>
                <a:gd name="textAreaLeft" fmla="*/ 0 w 3373200"/>
                <a:gd name="textAreaRight" fmla="*/ 3373560 w 3373200"/>
                <a:gd name="textAreaTop" fmla="*/ 0 h 1583280"/>
                <a:gd name="textAreaBottom" fmla="*/ 1583640 h 1583280"/>
              </a:gdLst>
              <a:ahLst/>
              <a:rect l="textAreaLeft" t="textAreaTop" r="textAreaRight" b="textAreaBottom"/>
              <a:pathLst>
                <a:path fill="none" w="3373682" h="1583679">
                  <a:moveTo>
                    <a:pt x="0" y="0"/>
                  </a:moveTo>
                  <a:cubicBezTo>
                    <a:pt x="242537" y="29063"/>
                    <a:pt x="361700" y="-24690"/>
                    <a:pt x="708473" y="0"/>
                  </a:cubicBezTo>
                  <a:cubicBezTo>
                    <a:pt x="1055246" y="24690"/>
                    <a:pt x="1100836" y="-19394"/>
                    <a:pt x="1450683" y="0"/>
                  </a:cubicBezTo>
                  <a:cubicBezTo>
                    <a:pt x="1800530" y="19394"/>
                    <a:pt x="1923615" y="2405"/>
                    <a:pt x="2125420" y="0"/>
                  </a:cubicBezTo>
                  <a:cubicBezTo>
                    <a:pt x="2327225" y="-2405"/>
                    <a:pt x="2495951" y="7928"/>
                    <a:pt x="2698946" y="0"/>
                  </a:cubicBezTo>
                  <a:cubicBezTo>
                    <a:pt x="2901941" y="-7928"/>
                    <a:pt x="3052925" y="-25491"/>
                    <a:pt x="3373682" y="0"/>
                  </a:cubicBezTo>
                  <a:cubicBezTo>
                    <a:pt x="3369931" y="208011"/>
                    <a:pt x="3356619" y="371615"/>
                    <a:pt x="3373682" y="512056"/>
                  </a:cubicBezTo>
                  <a:cubicBezTo>
                    <a:pt x="3390745" y="652497"/>
                    <a:pt x="3374326" y="842833"/>
                    <a:pt x="3373682" y="1008276"/>
                  </a:cubicBezTo>
                  <a:cubicBezTo>
                    <a:pt x="3373038" y="1173719"/>
                    <a:pt x="3390449" y="1389951"/>
                    <a:pt x="3373682" y="1583679"/>
                  </a:cubicBezTo>
                  <a:cubicBezTo>
                    <a:pt x="3241893" y="1609616"/>
                    <a:pt x="3041208" y="1565399"/>
                    <a:pt x="2732682" y="1583679"/>
                  </a:cubicBezTo>
                  <a:cubicBezTo>
                    <a:pt x="2424156" y="1601959"/>
                    <a:pt x="2340712" y="1555307"/>
                    <a:pt x="2024209" y="1583679"/>
                  </a:cubicBezTo>
                  <a:cubicBezTo>
                    <a:pt x="1707706" y="1612051"/>
                    <a:pt x="1519746" y="1599341"/>
                    <a:pt x="1315736" y="1583679"/>
                  </a:cubicBezTo>
                  <a:cubicBezTo>
                    <a:pt x="1111726" y="1568017"/>
                    <a:pt x="890362" y="1593889"/>
                    <a:pt x="708473" y="1583679"/>
                  </a:cubicBezTo>
                  <a:cubicBezTo>
                    <a:pt x="526584" y="1573469"/>
                    <a:pt x="238846" y="1606255"/>
                    <a:pt x="0" y="1583679"/>
                  </a:cubicBezTo>
                  <a:cubicBezTo>
                    <a:pt x="-21448" y="1399651"/>
                    <a:pt x="24484" y="1188072"/>
                    <a:pt x="0" y="1024112"/>
                  </a:cubicBezTo>
                  <a:cubicBezTo>
                    <a:pt x="-24484" y="860152"/>
                    <a:pt x="-25289" y="601821"/>
                    <a:pt x="0" y="496219"/>
                  </a:cubicBezTo>
                  <a:cubicBezTo>
                    <a:pt x="25289" y="390617"/>
                    <a:pt x="-17404" y="147485"/>
                    <a:pt x="0" y="0"/>
                  </a:cubicBezTo>
                  <a:close/>
                </a:path>
                <a:path stroke="0" w="3373682" h="1583679">
                  <a:moveTo>
                    <a:pt x="0" y="0"/>
                  </a:moveTo>
                  <a:cubicBezTo>
                    <a:pt x="272631" y="-36643"/>
                    <a:pt x="509246" y="-12105"/>
                    <a:pt x="742210" y="0"/>
                  </a:cubicBezTo>
                  <a:cubicBezTo>
                    <a:pt x="975174" y="12105"/>
                    <a:pt x="1135500" y="-9161"/>
                    <a:pt x="1349473" y="0"/>
                  </a:cubicBezTo>
                  <a:cubicBezTo>
                    <a:pt x="1563446" y="9161"/>
                    <a:pt x="1890962" y="-28618"/>
                    <a:pt x="2091683" y="0"/>
                  </a:cubicBezTo>
                  <a:cubicBezTo>
                    <a:pt x="2292404" y="28618"/>
                    <a:pt x="2439290" y="26168"/>
                    <a:pt x="2698946" y="0"/>
                  </a:cubicBezTo>
                  <a:cubicBezTo>
                    <a:pt x="2958602" y="-26168"/>
                    <a:pt x="3170245" y="7716"/>
                    <a:pt x="3373682" y="0"/>
                  </a:cubicBezTo>
                  <a:cubicBezTo>
                    <a:pt x="3372855" y="208982"/>
                    <a:pt x="3377702" y="302924"/>
                    <a:pt x="3373682" y="559567"/>
                  </a:cubicBezTo>
                  <a:cubicBezTo>
                    <a:pt x="3369662" y="816210"/>
                    <a:pt x="3390654" y="989103"/>
                    <a:pt x="3373682" y="1119133"/>
                  </a:cubicBezTo>
                  <a:cubicBezTo>
                    <a:pt x="3356710" y="1249163"/>
                    <a:pt x="3365190" y="1364059"/>
                    <a:pt x="3373682" y="1583679"/>
                  </a:cubicBezTo>
                  <a:cubicBezTo>
                    <a:pt x="3217405" y="1601917"/>
                    <a:pt x="3028635" y="1609978"/>
                    <a:pt x="2766419" y="1583679"/>
                  </a:cubicBezTo>
                  <a:cubicBezTo>
                    <a:pt x="2504203" y="1557380"/>
                    <a:pt x="2368549" y="1580092"/>
                    <a:pt x="2024209" y="1583679"/>
                  </a:cubicBezTo>
                  <a:cubicBezTo>
                    <a:pt x="1679869" y="1587267"/>
                    <a:pt x="1638765" y="1616396"/>
                    <a:pt x="1349473" y="1583679"/>
                  </a:cubicBezTo>
                  <a:cubicBezTo>
                    <a:pt x="1060181" y="1550962"/>
                    <a:pt x="999582" y="1601734"/>
                    <a:pt x="674736" y="1583679"/>
                  </a:cubicBezTo>
                  <a:cubicBezTo>
                    <a:pt x="349890" y="1565624"/>
                    <a:pt x="160791" y="1583209"/>
                    <a:pt x="0" y="1583679"/>
                  </a:cubicBezTo>
                  <a:cubicBezTo>
                    <a:pt x="19442" y="1359365"/>
                    <a:pt x="3074" y="1286340"/>
                    <a:pt x="0" y="1103296"/>
                  </a:cubicBezTo>
                  <a:cubicBezTo>
                    <a:pt x="-3074" y="920252"/>
                    <a:pt x="-8801" y="835190"/>
                    <a:pt x="0" y="591240"/>
                  </a:cubicBezTo>
                  <a:cubicBezTo>
                    <a:pt x="8801" y="347290"/>
                    <a:pt x="-4505" y="134214"/>
                    <a:pt x="0" y="0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solidFill>
                <a:srgbClr val="4472c4">
                  <a:lumMod val="75000"/>
                </a:srgbClr>
              </a:solidFill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150" name="Рисунок 14" descr=""/>
            <p:cNvPicPr/>
            <p:nvPr/>
          </p:nvPicPr>
          <p:blipFill>
            <a:blip r:embed="rId3"/>
            <a:stretch/>
          </p:blipFill>
          <p:spPr>
            <a:xfrm>
              <a:off x="4611960" y="2952360"/>
              <a:ext cx="2302560" cy="3296880"/>
            </a:xfrm>
            <a:prstGeom prst="rect">
              <a:avLst/>
            </a:prstGeom>
            <a:noFill/>
            <a:ln w="0">
              <a:solidFill>
                <a:srgbClr val="4472c4">
                  <a:lumMod val="75000"/>
                </a:srgbClr>
              </a:solidFill>
            </a:ln>
          </p:spPr>
        </p:pic>
      </p:grpSp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Box 18"/>
          <p:cNvSpPr/>
          <p:nvPr/>
        </p:nvSpPr>
        <p:spPr>
          <a:xfrm>
            <a:off x="1161360" y="741600"/>
            <a:ext cx="11124720" cy="7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II.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Создание проекта в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IOSO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с интегрированной моделью </a:t>
            </a: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UM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Интеграция </a:t>
            </a: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 «Универсальным механизмом»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5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7960" y="1193040"/>
            <a:ext cx="6938640" cy="4802040"/>
          </a:xfrm>
          <a:prstGeom prst="rect">
            <a:avLst/>
          </a:prstGeom>
          <a:ln w="0">
            <a:noFill/>
          </a:ln>
        </p:spPr>
      </p:pic>
      <p:sp>
        <p:nvSpPr>
          <p:cNvPr id="154" name="TextBox 2"/>
          <p:cNvSpPr/>
          <p:nvPr/>
        </p:nvSpPr>
        <p:spPr>
          <a:xfrm>
            <a:off x="1536480" y="6239160"/>
            <a:ext cx="75420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По команде меню </a:t>
            </a:r>
            <a:r>
              <a:rPr b="0" i="1" lang="ru-RU" sz="1400" strike="noStrike" u="none">
                <a:solidFill>
                  <a:schemeClr val="dk1"/>
                </a:solidFill>
                <a:uFillTx/>
                <a:latin typeface="Calibri"/>
              </a:rPr>
              <a:t>Файл</a:t>
            </a:r>
            <a:r>
              <a:rPr b="0" i="1" lang="en-US" sz="1400" strike="noStrike" u="none">
                <a:solidFill>
                  <a:schemeClr val="dk1"/>
                </a:solidFill>
                <a:uFillTx/>
                <a:latin typeface="Calibri"/>
              </a:rPr>
              <a:t>-&gt;</a:t>
            </a:r>
            <a:r>
              <a:rPr b="0" i="1" lang="ru-RU" sz="1400" strike="noStrike" u="none">
                <a:solidFill>
                  <a:schemeClr val="dk1"/>
                </a:solidFill>
                <a:uFillTx/>
                <a:latin typeface="Calibri"/>
              </a:rPr>
              <a:t>Открыть примеры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из каталога </a:t>
            </a:r>
            <a:r>
              <a:rPr b="0" i="1" lang="pt-BR" sz="1400" strike="noStrike" u="none">
                <a:solidFill>
                  <a:schemeClr val="dk1"/>
                </a:solidFill>
                <a:uFillTx/>
                <a:latin typeface="Calibri"/>
              </a:rPr>
              <a:t>C:\IOSO_Additional\Samples\NM\UM</a:t>
            </a:r>
            <a:r>
              <a:rPr b="0" i="1" lang="ru-RU" sz="14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Calibri"/>
              </a:rPr>
              <a:t>можно загрузить данный готовый пример.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transition spd="slow" advTm="84000">
    <p:push dir="u"/>
  </p:transition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4170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  <p:seq>
              <p:cTn id="84" restart="whenNotActive" nodeType="interactiveSeq" fill="hold">
                <p:stCondLst>
                  <p:cond delay="0" evt="onClick">
                    <p:tgtEl>
                      <p:spTgt spid="153"/>
                    </p:tgtEl>
                  </p:cond>
                </p:stCondLst>
                <p:childTnLst>
                  <p:par>
                    <p:cTn id="85" fill="hold">
                      <p:stCondLst>
                        <p:cond delay="0" evt="onClick">
                          <p:tgtEl>
                            <p:spTgt spid="153"/>
                          </p:tgtEl>
                        </p:cond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Box 18"/>
          <p:cNvSpPr/>
          <p:nvPr/>
        </p:nvSpPr>
        <p:spPr>
          <a:xfrm>
            <a:off x="1611000" y="695160"/>
            <a:ext cx="11124720" cy="7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601"/>
              </a:spcAft>
            </a:pPr>
            <a:r>
              <a:rPr b="0" lang="en-US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II. </a:t>
            </a:r>
            <a:r>
              <a:rPr b="0" lang="ru-RU" sz="2000" strike="noStrike" u="none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Roboto"/>
                <a:ea typeface="Roboto"/>
              </a:rPr>
              <a:t>Проведение вариантных и оптимизационных расчетов.</a:t>
            </a: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601"/>
              </a:spcAft>
            </a:pPr>
            <a:endParaRPr b="0" lang="ru-RU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2695320" y="223200"/>
            <a:ext cx="8671320" cy="72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Интеграция </a:t>
            </a:r>
            <a:r>
              <a:rPr b="1" lang="en-US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IOSO </a:t>
            </a:r>
            <a:r>
              <a:rPr b="1" lang="ru-RU" sz="2800" strike="noStrike" u="none">
                <a:solidFill>
                  <a:schemeClr val="accent1">
                    <a:lumMod val="75000"/>
                  </a:schemeClr>
                </a:solidFill>
                <a:uFillTx/>
                <a:latin typeface="Calibri"/>
              </a:rPr>
              <a:t>с «Универсальным механизмом»</a:t>
            </a:r>
            <a:br>
              <a:rPr sz="2800"/>
            </a:br>
            <a:endParaRPr b="0" lang="ru-RU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5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48880" y="1225440"/>
            <a:ext cx="7032960" cy="4867200"/>
          </a:xfrm>
          <a:prstGeom prst="rect">
            <a:avLst/>
          </a:prstGeom>
          <a:ln w="0">
            <a:noFill/>
          </a:ln>
        </p:spPr>
      </p:pic>
    </p:spTree>
  </p:cSld>
  <p:transition spd="slow" advTm="84000">
    <p:push dir="u"/>
  </p:transition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4823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>
              <p:cTn id="95" restart="whenNotActive" nodeType="interactiveSeq" fill="hold">
                <p:stCondLst>
                  <p:cond delay="0" evt="onClick">
                    <p:tgtEl>
                      <p:spTgt spid="157"/>
                    </p:tgtEl>
                  </p:cond>
                </p:stCondLst>
                <p:childTnLst>
                  <p:par>
                    <p:cTn id="96" fill="hold">
                      <p:stCondLst>
                        <p:cond delay="0" evt="onClick">
                          <p:tgtEl>
                            <p:spTgt spid="157"/>
                          </p:tgtEl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3827</TotalTime>
  <Application>LibreOffice/24.8.6.2$Windows_X86_64 LibreOffice_project/6d98ba145e9a8a39fc57bcc76981d1fb1316c60c</Application>
  <AppVersion>15.0000</AppVersion>
  <Words>570</Words>
  <Paragraphs>84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2017-01-21T11:04:34Z</dcterms:created>
  <dc:creator>Юрий ST</dc:creator>
  <dc:description/>
  <dc:language>ru-RU</dc:language>
  <cp:lastModifiedBy>Юрий Бабий</cp:lastModifiedBy>
  <cp:lastPrinted>2024-11-16T21:42:15Z</cp:lastPrinted>
  <dcterms:modified xsi:type="dcterms:W3CDTF">2025-03-12T08:59:27Z</dcterms:modified>
  <cp:revision>68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7</vt:i4>
  </property>
  <property fmtid="{D5CDD505-2E9C-101B-9397-08002B2CF9AE}" pid="3" name="Notes">
    <vt:i4>11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12</vt:i4>
  </property>
</Properties>
</file>